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2.xml" ContentType="application/vnd.openxmlformats-officedocument.presentationml.notesSl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notesSlides/notesSlide3.xml" ContentType="application/vnd.openxmlformats-officedocument.presentationml.notesSlide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59" r:id="rId3"/>
    <p:sldId id="273" r:id="rId4"/>
    <p:sldId id="275" r:id="rId5"/>
    <p:sldId id="261" r:id="rId6"/>
    <p:sldId id="278" r:id="rId7"/>
    <p:sldId id="263" r:id="rId8"/>
    <p:sldId id="274" r:id="rId9"/>
    <p:sldId id="257" r:id="rId10"/>
    <p:sldId id="264" r:id="rId11"/>
    <p:sldId id="276" r:id="rId12"/>
    <p:sldId id="267" r:id="rId13"/>
    <p:sldId id="281" r:id="rId14"/>
    <p:sldId id="268" r:id="rId15"/>
    <p:sldId id="282" r:id="rId1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121" d="100"/>
          <a:sy n="121" d="100"/>
        </p:scale>
        <p:origin x="-108" y="-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CC37E4-1DC5-44BA-9ECE-B0326FB2C7B9}" type="datetimeFigureOut">
              <a:rPr lang="zh-CN" altLang="en-US" smtClean="0"/>
              <a:t>2016/3/1</a:t>
            </a:fld>
            <a:endParaRPr lang="zh-CN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2BB041-E53B-4E11-B045-C881D67CA07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37306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83DB2A-27F9-4A56-B97C-F8840EC988C3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7304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83DB2A-27F9-4A56-B97C-F8840EC988C3}" type="slidenum">
              <a:rPr lang="zh-CN" altLang="en-US" smtClean="0">
                <a:solidFill>
                  <a:prstClr val="black"/>
                </a:solidFill>
              </a:rPr>
              <a:pPr/>
              <a:t>6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36996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83DB2A-27F9-4A56-B97C-F8840EC988C3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78688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3028950"/>
            <a:ext cx="9144000" cy="1109662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4192588"/>
            <a:ext cx="9144000" cy="531812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B7371-DD5C-41AA-B63E-E3E65EC65280}" type="datetimeFigureOut">
              <a:rPr lang="zh-CN" altLang="en-US" smtClean="0"/>
              <a:t>2016/3/1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75B66-F7BB-4139-B0A5-70BC69117C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B7371-DD5C-41AA-B63E-E3E65EC65280}" type="datetimeFigureOut">
              <a:rPr lang="zh-CN" altLang="en-US" smtClean="0"/>
              <a:t>2016/3/1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75B66-F7BB-4139-B0A5-70BC69117C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单击此处编辑标题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249200" y="1695600"/>
            <a:ext cx="9698400" cy="42480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B7371-DD5C-41AA-B63E-E3E65EC65280}" type="datetimeFigureOut">
              <a:rPr lang="zh-CN" altLang="en-US" smtClean="0"/>
              <a:t>2016/3/1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75B66-F7BB-4139-B0A5-70BC69117C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477188" y="2979664"/>
            <a:ext cx="2019600" cy="3319200"/>
          </a:xfrm>
        </p:spPr>
        <p:txBody>
          <a:bodyPr wrap="square" anchor="t" anchorCtr="0">
            <a:normAutofit/>
          </a:bodyPr>
          <a:lstStyle>
            <a:lvl1pPr>
              <a:defRPr sz="2800"/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B7371-DD5C-41AA-B63E-E3E65EC65280}" type="datetimeFigureOut">
              <a:rPr lang="zh-CN" altLang="en-US" smtClean="0"/>
              <a:t>2016/3/1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75B66-F7BB-4139-B0A5-70BC69117CBD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4343400" y="1458902"/>
            <a:ext cx="371412" cy="371412"/>
          </a:xfrm>
          <a:prstGeom prst="ellipse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8" name="椭圆 7"/>
          <p:cNvSpPr/>
          <p:nvPr/>
        </p:nvSpPr>
        <p:spPr>
          <a:xfrm>
            <a:off x="7477188" y="1458902"/>
            <a:ext cx="371412" cy="371412"/>
          </a:xfrm>
          <a:prstGeom prst="ellipse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9" name="等腰三角形 8"/>
          <p:cNvSpPr/>
          <p:nvPr/>
        </p:nvSpPr>
        <p:spPr>
          <a:xfrm flipV="1">
            <a:off x="5829048" y="2308120"/>
            <a:ext cx="611282" cy="582265"/>
          </a:xfrm>
          <a:prstGeom prst="triangle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0" name="流程图: 可选过程 9"/>
          <p:cNvSpPr/>
          <p:nvPr/>
        </p:nvSpPr>
        <p:spPr>
          <a:xfrm>
            <a:off x="5124913" y="2979369"/>
            <a:ext cx="2019552" cy="3319495"/>
          </a:xfrm>
          <a:prstGeom prst="flowChartAlternateProcess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anchor="ctr"/>
          <a:lstStyle/>
          <a:p>
            <a:pPr algn="ctr">
              <a:lnSpc>
                <a:spcPct val="130000"/>
              </a:lnSpc>
              <a:defRPr/>
            </a:pPr>
            <a:endParaRPr lang="zh-CN" altLang="en-US" sz="2800" dirty="0">
              <a:solidFill>
                <a:srgbClr val="FFFFFF"/>
              </a:solidFill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5126400" y="2980800"/>
            <a:ext cx="2016000" cy="331920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95300" y="1"/>
            <a:ext cx="3276600" cy="1065600"/>
          </a:xfrm>
        </p:spPr>
        <p:txBody>
          <a:bodyPr/>
          <a:lstStyle/>
          <a:p>
            <a:r>
              <a:rPr lang="zh-CN" altLang="en-US" dirty="0" smtClean="0"/>
              <a:t>单击此处编辑标题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249200" y="1695600"/>
            <a:ext cx="9698400" cy="2084400"/>
          </a:xfrm>
        </p:spPr>
        <p:txBody>
          <a:bodyPr>
            <a:normAutofit/>
          </a:bodyPr>
          <a:lstStyle>
            <a:lvl1pPr>
              <a:defRPr sz="1800"/>
            </a:lvl1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249200" y="4090736"/>
            <a:ext cx="9698400" cy="2054463"/>
          </a:xfrm>
        </p:spPr>
        <p:txBody>
          <a:bodyPr>
            <a:normAutofit/>
          </a:bodyPr>
          <a:lstStyle>
            <a:lvl1pPr>
              <a:defRPr sz="1800"/>
            </a:lvl1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B7371-DD5C-41AA-B63E-E3E65EC65280}" type="datetimeFigureOut">
              <a:rPr lang="zh-CN" altLang="en-US" smtClean="0"/>
              <a:t>2016/3/1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75B66-F7BB-4139-B0A5-70BC69117C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96800" y="0"/>
            <a:ext cx="3276000" cy="1065600"/>
          </a:xfrm>
        </p:spPr>
        <p:txBody>
          <a:bodyPr/>
          <a:lstStyle/>
          <a:p>
            <a:r>
              <a:rPr lang="zh-CN" altLang="en-US" dirty="0" smtClean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B7371-DD5C-41AA-B63E-E3E65EC65280}" type="datetimeFigureOut">
              <a:rPr lang="zh-CN" altLang="en-US" smtClean="0"/>
              <a:t>2016/3/1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75B66-F7BB-4139-B0A5-70BC69117C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1522800" y="3027600"/>
            <a:ext cx="9144000" cy="1656000"/>
          </a:xfrm>
        </p:spPr>
        <p:txBody>
          <a:bodyPr anchor="b" anchorCtr="0">
            <a:normAutofit/>
          </a:bodyPr>
          <a:lstStyle>
            <a:lvl1pPr algn="ctr">
              <a:defRPr sz="8800"/>
            </a:lvl1pPr>
          </a:lstStyle>
          <a:p>
            <a:r>
              <a:rPr lang="zh-CN" altLang="en-US" dirty="0" smtClean="0"/>
              <a:t>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B7371-DD5C-41AA-B63E-E3E65EC65280}" type="datetimeFigureOut">
              <a:rPr lang="zh-CN" altLang="en-US" smtClean="0"/>
              <a:t>2016/3/1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75B66-F7BB-4139-B0A5-70BC69117C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B7371-DD5C-41AA-B63E-E3E65EC65280}" type="datetimeFigureOut">
              <a:rPr lang="zh-CN" altLang="en-US" smtClean="0"/>
              <a:t>2016/3/1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75B66-F7BB-4139-B0A5-70BC69117C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96800" y="0"/>
            <a:ext cx="3276000" cy="1065600"/>
          </a:xfrm>
        </p:spPr>
        <p:txBody>
          <a:bodyPr anchor="ctr" anchorCtr="0"/>
          <a:lstStyle>
            <a:lvl1pPr>
              <a:defRPr sz="3200"/>
            </a:lvl1pPr>
          </a:lstStyle>
          <a:p>
            <a:r>
              <a:rPr lang="zh-CN" altLang="en-US" dirty="0" smtClean="0"/>
              <a:t>单击此处编辑标题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1323474"/>
            <a:ext cx="6172200" cy="453757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1323474"/>
            <a:ext cx="3932237" cy="4545514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B7371-DD5C-41AA-B63E-E3E65EC65280}" type="datetimeFigureOut">
              <a:rPr lang="zh-CN" altLang="en-US" smtClean="0"/>
              <a:t>2016/3/1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75B66-F7BB-4139-B0A5-70BC69117C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B7371-DD5C-41AA-B63E-E3E65EC65280}" type="datetimeFigureOut">
              <a:rPr lang="zh-CN" altLang="en-US" smtClean="0"/>
              <a:t>2016/3/1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75B66-F7BB-4139-B0A5-70BC69117C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95300" y="1"/>
            <a:ext cx="3276600" cy="10668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zh-CN" altLang="en-US" dirty="0" smtClean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95300" y="1276350"/>
            <a:ext cx="11125200" cy="490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3B7371-DD5C-41AA-B63E-E3E65EC65280}" type="datetimeFigureOut">
              <a:rPr lang="zh-CN" altLang="en-US" smtClean="0"/>
              <a:t>2016/3/1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875B66-F7BB-4139-B0A5-70BC69117C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just" defTabSz="914400" rtl="0" eaLnBrk="1" latinLnBrk="0" hangingPunct="1">
        <a:lnSpc>
          <a:spcPct val="120000"/>
        </a:lnSpc>
        <a:spcBef>
          <a:spcPts val="600"/>
        </a:spcBef>
        <a:spcAft>
          <a:spcPts val="600"/>
        </a:spcAft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just" defTabSz="914400" rtl="0" eaLnBrk="1" latinLnBrk="0" hangingPunct="1">
        <a:lnSpc>
          <a:spcPct val="120000"/>
        </a:lnSpc>
        <a:spcBef>
          <a:spcPts val="600"/>
        </a:spcBef>
        <a:spcAft>
          <a:spcPts val="60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just" defTabSz="914400" rtl="0" eaLnBrk="1" latinLnBrk="0" hangingPunct="1">
        <a:lnSpc>
          <a:spcPct val="120000"/>
        </a:lnSpc>
        <a:spcBef>
          <a:spcPts val="600"/>
        </a:spcBef>
        <a:spcAft>
          <a:spcPts val="600"/>
        </a:spcAft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just" defTabSz="914400" rtl="0" eaLnBrk="1" latinLnBrk="0" hangingPunct="1">
        <a:lnSpc>
          <a:spcPct val="120000"/>
        </a:lnSpc>
        <a:spcBef>
          <a:spcPts val="600"/>
        </a:spcBef>
        <a:spcAft>
          <a:spcPts val="600"/>
        </a:spcAft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just" defTabSz="914400" rtl="0" eaLnBrk="1" latinLnBrk="0" hangingPunct="1">
        <a:lnSpc>
          <a:spcPct val="120000"/>
        </a:lnSpc>
        <a:spcBef>
          <a:spcPts val="600"/>
        </a:spcBef>
        <a:spcAft>
          <a:spcPts val="600"/>
        </a:spcAft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tags" Target="../tags/tag20.xml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5" Type="http://schemas.openxmlformats.org/officeDocument/2006/relationships/image" Target="../media/image13.jpeg"/><Relationship Id="rId4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jp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tags" Target="../tags/tag28.xml"/><Relationship Id="rId3" Type="http://schemas.openxmlformats.org/officeDocument/2006/relationships/tags" Target="../tags/tag23.xml"/><Relationship Id="rId7" Type="http://schemas.openxmlformats.org/officeDocument/2006/relationships/tags" Target="../tags/tag27.xml"/><Relationship Id="rId2" Type="http://schemas.openxmlformats.org/officeDocument/2006/relationships/tags" Target="../tags/tag22.xml"/><Relationship Id="rId1" Type="http://schemas.openxmlformats.org/officeDocument/2006/relationships/tags" Target="../tags/tag21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10" Type="http://schemas.openxmlformats.org/officeDocument/2006/relationships/slideLayout" Target="../slideLayouts/slideLayout7.xml"/><Relationship Id="rId4" Type="http://schemas.openxmlformats.org/officeDocument/2006/relationships/tags" Target="../tags/tag24.xml"/><Relationship Id="rId9" Type="http://schemas.openxmlformats.org/officeDocument/2006/relationships/tags" Target="../tags/tag2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3" Type="http://schemas.openxmlformats.org/officeDocument/2006/relationships/tags" Target="../tags/tag4.xml"/><Relationship Id="rId7" Type="http://schemas.openxmlformats.org/officeDocument/2006/relationships/tags" Target="../tags/tag8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5" Type="http://schemas.openxmlformats.org/officeDocument/2006/relationships/tags" Target="../tags/tag6.xml"/><Relationship Id="rId4" Type="http://schemas.openxmlformats.org/officeDocument/2006/relationships/tags" Target="../tags/tag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tags" Target="../tags/tag11.xml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5" Type="http://schemas.openxmlformats.org/officeDocument/2006/relationships/image" Target="../media/image10.jpeg"/><Relationship Id="rId4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tags" Target="../tags/tag14.xml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5" Type="http://schemas.openxmlformats.org/officeDocument/2006/relationships/image" Target="../media/image11.jpg"/><Relationship Id="rId4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tags" Target="../tags/tag15.xml"/><Relationship Id="rId5" Type="http://schemas.openxmlformats.org/officeDocument/2006/relationships/image" Target="../media/image12.jpeg"/><Relationship Id="rId4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2997419"/>
            <a:ext cx="9144000" cy="1109662"/>
          </a:xfrm>
        </p:spPr>
        <p:txBody>
          <a:bodyPr/>
          <a:lstStyle/>
          <a:p>
            <a:r>
              <a:rPr lang="zh-CN" altLang="en-US" b="1" dirty="0">
                <a:latin typeface="华文细黑" charset="0"/>
                <a:ea typeface="华文细黑" charset="0"/>
              </a:rPr>
              <a:t>Dobot项目展示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610710" y="4153174"/>
            <a:ext cx="9144000" cy="531812"/>
          </a:xfrm>
        </p:spPr>
        <p:txBody>
          <a:bodyPr/>
          <a:lstStyle/>
          <a:p>
            <a:r>
              <a:rPr lang="en-US" altLang="zh-CN" dirty="0" err="1" smtClean="0"/>
              <a:t>Dobot</a:t>
            </a:r>
            <a:r>
              <a:rPr lang="en-US" altLang="zh-CN" dirty="0"/>
              <a:t> </a:t>
            </a:r>
            <a:r>
              <a:rPr lang="en-US" altLang="zh-CN" dirty="0" smtClean="0"/>
              <a:t>Team</a:t>
            </a:r>
            <a:endParaRPr lang="zh-CN" altLang="en-US" dirty="0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 txBox="1"/>
          <p:nvPr>
            <p:custDataLst>
              <p:tags r:id="rId2"/>
            </p:custDataLst>
          </p:nvPr>
        </p:nvSpPr>
        <p:spPr>
          <a:xfrm>
            <a:off x="831850" y="4345715"/>
            <a:ext cx="10515600" cy="91821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1000"/>
              </a:spcBef>
            </a:pPr>
            <a:r>
              <a:rPr lang="zh-CN" altLang="en-US" sz="2800" b="1" dirty="0">
                <a:latin typeface="华文细黑" charset="0"/>
                <a:ea typeface="华文细黑" charset="0"/>
              </a:rPr>
              <a:t>工业</a:t>
            </a:r>
          </a:p>
        </p:txBody>
      </p:sp>
      <p:sp>
        <p:nvSpPr>
          <p:cNvPr id="8" name="文本占位符 2"/>
          <p:cNvSpPr txBox="1"/>
          <p:nvPr>
            <p:custDataLst>
              <p:tags r:id="rId3"/>
            </p:custDataLst>
          </p:nvPr>
        </p:nvSpPr>
        <p:spPr>
          <a:xfrm>
            <a:off x="831850" y="5461000"/>
            <a:ext cx="10515600" cy="7175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 dirty="0">
                <a:solidFill>
                  <a:schemeClr val="tx1"/>
                </a:solidFill>
                <a:latin typeface="华文细黑" charset="0"/>
                <a:ea typeface="华文细黑" charset="0"/>
                <a:cs typeface="+mj-cs"/>
              </a:rPr>
              <a:t>配合OpenCV、体感、重力加速度传感等技术，通过机械臂就可以完成精确的位置定位，如类目分拣、重复测试、产品协同组装、规避危险生产程序等方面，帮助中小型制造企业完成定制化需求。</a:t>
            </a:r>
          </a:p>
        </p:txBody>
      </p:sp>
      <p:pic>
        <p:nvPicPr>
          <p:cNvPr id="2" name="图片 1" descr="yestone_HD_111278227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28850" y="167640"/>
            <a:ext cx="7759065" cy="437515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71592"/>
            <a:ext cx="6096000" cy="3800592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5526" y="3429000"/>
            <a:ext cx="5610224" cy="3429000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429000"/>
            <a:ext cx="6096000" cy="3429000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-371591"/>
            <a:ext cx="6096000" cy="3800592"/>
          </a:xfrm>
          <a:prstGeom prst="rect">
            <a:avLst/>
          </a:prstGeom>
        </p:spPr>
      </p:pic>
      <p:grpSp>
        <p:nvGrpSpPr>
          <p:cNvPr id="43" name="组合 42"/>
          <p:cNvGrpSpPr/>
          <p:nvPr/>
        </p:nvGrpSpPr>
        <p:grpSpPr>
          <a:xfrm>
            <a:off x="5484102" y="2817097"/>
            <a:ext cx="1223807" cy="1223806"/>
            <a:chOff x="5484097" y="2817097"/>
            <a:chExt cx="1223806" cy="1223806"/>
          </a:xfrm>
        </p:grpSpPr>
        <p:sp>
          <p:nvSpPr>
            <p:cNvPr id="96" name="矩形 95"/>
            <p:cNvSpPr>
              <a:spLocks noChangeAspect="1"/>
            </p:cNvSpPr>
            <p:nvPr/>
          </p:nvSpPr>
          <p:spPr>
            <a:xfrm rot="2700000">
              <a:off x="5484097" y="2817097"/>
              <a:ext cx="1223806" cy="1223806"/>
            </a:xfrm>
            <a:prstGeom prst="rect">
              <a:avLst/>
            </a:prstGeom>
            <a:solidFill>
              <a:srgbClr val="191718"/>
            </a:solidFill>
            <a:ln w="6350">
              <a:solidFill>
                <a:srgbClr val="A29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42" name="组合 41"/>
            <p:cNvGrpSpPr/>
            <p:nvPr/>
          </p:nvGrpSpPr>
          <p:grpSpPr>
            <a:xfrm>
              <a:off x="5771964" y="3104964"/>
              <a:ext cx="648072" cy="648072"/>
              <a:chOff x="5663952" y="2996952"/>
              <a:chExt cx="864096" cy="864096"/>
            </a:xfrm>
          </p:grpSpPr>
          <p:cxnSp>
            <p:nvCxnSpPr>
              <p:cNvPr id="41" name="直接连接符 40"/>
              <p:cNvCxnSpPr/>
              <p:nvPr/>
            </p:nvCxnSpPr>
            <p:spPr>
              <a:xfrm>
                <a:off x="5663952" y="3429000"/>
                <a:ext cx="864096" cy="0"/>
              </a:xfrm>
              <a:prstGeom prst="line">
                <a:avLst/>
              </a:prstGeom>
              <a:ln w="6350">
                <a:solidFill>
                  <a:srgbClr val="A29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直接连接符 100"/>
              <p:cNvCxnSpPr/>
              <p:nvPr/>
            </p:nvCxnSpPr>
            <p:spPr>
              <a:xfrm rot="5400000">
                <a:off x="5663952" y="3429000"/>
                <a:ext cx="864096" cy="0"/>
              </a:xfrm>
              <a:prstGeom prst="line">
                <a:avLst/>
              </a:prstGeom>
              <a:ln w="6350">
                <a:solidFill>
                  <a:srgbClr val="A29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97" name="文本框 96"/>
          <p:cNvSpPr txBox="1"/>
          <p:nvPr/>
        </p:nvSpPr>
        <p:spPr>
          <a:xfrm>
            <a:off x="5587752" y="2905780"/>
            <a:ext cx="5082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1</a:t>
            </a:r>
            <a:endParaRPr lang="zh-CN" altLang="en-US" sz="28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98" name="文本框 97"/>
          <p:cNvSpPr txBox="1"/>
          <p:nvPr/>
        </p:nvSpPr>
        <p:spPr>
          <a:xfrm>
            <a:off x="6102103" y="2905780"/>
            <a:ext cx="5082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2</a:t>
            </a:r>
            <a:endParaRPr lang="zh-CN" altLang="en-US" sz="28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99" name="文本框 98"/>
          <p:cNvSpPr txBox="1"/>
          <p:nvPr/>
        </p:nvSpPr>
        <p:spPr>
          <a:xfrm>
            <a:off x="5591175" y="3438525"/>
            <a:ext cx="5082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4</a:t>
            </a:r>
            <a:endParaRPr lang="zh-CN" altLang="en-US" sz="28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6105525" y="3438525"/>
            <a:ext cx="5082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3</a:t>
            </a:r>
            <a:endParaRPr lang="zh-CN" altLang="en-US" sz="28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601614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8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8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8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8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8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8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8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8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" grpId="0"/>
      <p:bldP spid="98" grpId="0"/>
      <p:bldP spid="99" grpId="0"/>
      <p:bldP spid="10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622738" y="1"/>
            <a:ext cx="3149162" cy="1065600"/>
          </a:xfrm>
        </p:spPr>
        <p:txBody>
          <a:bodyPr>
            <a:normAutofit/>
          </a:bodyPr>
          <a:lstStyle/>
          <a:p>
            <a:pPr algn="l"/>
            <a:r>
              <a:rPr lang="zh-CN" altLang="en-US" sz="3600" b="1" dirty="0" smtClean="0">
                <a:latin typeface="华文细黑" charset="0"/>
                <a:ea typeface="华文细黑" charset="0"/>
              </a:rPr>
              <a:t>贵不贵？</a:t>
            </a:r>
            <a:endParaRPr lang="zh-CN" altLang="en-US" sz="3600" b="1" dirty="0">
              <a:latin typeface="华文细黑" charset="0"/>
              <a:ea typeface="华文细黑" charset="0"/>
            </a:endParaRPr>
          </a:p>
        </p:txBody>
      </p:sp>
      <p:sp>
        <p:nvSpPr>
          <p:cNvPr id="5" name="内容占位符 4"/>
          <p:cNvSpPr>
            <a:spLocks noGrp="1"/>
          </p:cNvSpPr>
          <p:nvPr>
            <p:ph sz="half" idx="1"/>
          </p:nvPr>
        </p:nvSpPr>
        <p:spPr>
          <a:xfrm>
            <a:off x="737936" y="1087820"/>
            <a:ext cx="10297926" cy="5770179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zh-CN" altLang="en-US" sz="1900" dirty="0" smtClean="0">
                <a:latin typeface="华文细黑" charset="0"/>
                <a:ea typeface="华文细黑" charset="0"/>
                <a:cs typeface="+mj-cs"/>
              </a:rPr>
              <a:t>定</a:t>
            </a:r>
            <a:r>
              <a:rPr lang="zh-CN" altLang="en-US" sz="1900" dirty="0">
                <a:latin typeface="华文细黑" charset="0"/>
                <a:ea typeface="华文细黑" charset="0"/>
                <a:cs typeface="+mj-cs"/>
              </a:rPr>
              <a:t>制步进电机，精</a:t>
            </a:r>
            <a:r>
              <a:rPr lang="zh-CN" altLang="en-US" sz="1900" dirty="0" smtClean="0">
                <a:latin typeface="华文细黑" charset="0"/>
                <a:ea typeface="华文细黑" charset="0"/>
                <a:cs typeface="+mj-cs"/>
              </a:rPr>
              <a:t>度</a:t>
            </a:r>
            <a:r>
              <a:rPr lang="zh-CN" altLang="en-US" sz="1900" dirty="0">
                <a:latin typeface="华文细黑" charset="0"/>
                <a:ea typeface="华文细黑" charset="0"/>
                <a:cs typeface="+mj-cs"/>
              </a:rPr>
              <a:t>高</a:t>
            </a:r>
            <a:r>
              <a:rPr lang="zh-CN" altLang="en-US" sz="1900" dirty="0" smtClean="0">
                <a:latin typeface="华文细黑" charset="0"/>
                <a:ea typeface="华文细黑" charset="0"/>
                <a:cs typeface="+mj-cs"/>
              </a:rPr>
              <a:t>达</a:t>
            </a:r>
            <a:r>
              <a:rPr lang="en-US" altLang="zh-CN" sz="1900" dirty="0" smtClean="0">
                <a:latin typeface="华文细黑" charset="0"/>
                <a:ea typeface="华文细黑" charset="0"/>
                <a:cs typeface="+mj-cs"/>
              </a:rPr>
              <a:t>0.2mm,</a:t>
            </a:r>
            <a:r>
              <a:rPr lang="zh-CN" altLang="en-US" sz="1900" dirty="0">
                <a:latin typeface="华文细黑" charset="0"/>
                <a:ea typeface="华文细黑" charset="0"/>
                <a:cs typeface="+mj-cs"/>
              </a:rPr>
              <a:t>有</a:t>
            </a:r>
            <a:r>
              <a:rPr lang="zh-CN" altLang="en-US" sz="1900" dirty="0" smtClean="0">
                <a:latin typeface="华文细黑" charset="0"/>
                <a:ea typeface="华文细黑" charset="0"/>
                <a:cs typeface="+mj-cs"/>
              </a:rPr>
              <a:t>工业型机械臂的水准，在同等的桌面端机械臂也处于领先水平，但是价格却远远只是工业型机械臂的几十分之一。</a:t>
            </a:r>
            <a:r>
              <a:rPr lang="zh-CN" altLang="en-US" sz="1900" dirty="0" smtClean="0">
                <a:latin typeface="华文细黑" charset="0"/>
                <a:ea typeface="华文细黑" charset="0"/>
              </a:rPr>
              <a:t>类似的精度下，工业型机</a:t>
            </a:r>
            <a:r>
              <a:rPr lang="zh-CN" altLang="en-US" sz="1900" dirty="0">
                <a:latin typeface="华文细黑" charset="0"/>
                <a:ea typeface="华文细黑" charset="0"/>
              </a:rPr>
              <a:t>械臂产品售价高达数十万元，类似NAO、PR2等机器人都太过昂</a:t>
            </a:r>
            <a:r>
              <a:rPr lang="zh-CN" altLang="en-US" sz="1900" dirty="0" smtClean="0">
                <a:latin typeface="华文细黑" charset="0"/>
                <a:ea typeface="华文细黑" charset="0"/>
              </a:rPr>
              <a:t>贵，基本普通百姓以及学校都无法采购，而我们的精度与价格均比较亲民，</a:t>
            </a:r>
            <a:r>
              <a:rPr lang="zh-CN" altLang="en-US" sz="1900" dirty="0">
                <a:latin typeface="华文细黑" charset="0"/>
                <a:ea typeface="华文细黑" charset="0"/>
              </a:rPr>
              <a:t>相似的价格下，Dobot所达到的硬件和服务以及完善的课程解决方案</a:t>
            </a:r>
            <a:r>
              <a:rPr lang="zh-CN" altLang="en-US" sz="1900" dirty="0" smtClean="0">
                <a:latin typeface="华文细黑" charset="0"/>
                <a:ea typeface="华文细黑" charset="0"/>
              </a:rPr>
              <a:t>都是非常有优势的。</a:t>
            </a:r>
            <a:endParaRPr lang="en-US" altLang="zh-CN" sz="1900" dirty="0" smtClean="0">
              <a:latin typeface="华文细黑" charset="0"/>
              <a:ea typeface="华文细黑" charset="0"/>
              <a:cs typeface="+mj-cs"/>
            </a:endParaRPr>
          </a:p>
          <a:p>
            <a:pPr>
              <a:lnSpc>
                <a:spcPct val="100000"/>
              </a:lnSpc>
            </a:pPr>
            <a:r>
              <a:rPr lang="zh-CN" altLang="en-US" sz="1900" dirty="0" smtClean="0">
                <a:latin typeface="华文细黑" charset="0"/>
                <a:ea typeface="华文细黑" charset="0"/>
                <a:cs typeface="+mj-cs"/>
              </a:rPr>
              <a:t>机</a:t>
            </a:r>
            <a:r>
              <a:rPr lang="zh-CN" altLang="en-US" sz="1900" dirty="0">
                <a:latin typeface="华文细黑" charset="0"/>
                <a:ea typeface="华文细黑" charset="0"/>
                <a:cs typeface="+mj-cs"/>
              </a:rPr>
              <a:t>身部件全部采用CNC加工，经过多次、反复打磨后量产</a:t>
            </a:r>
            <a:r>
              <a:rPr lang="zh-CN" altLang="en-US" sz="1900" dirty="0" smtClean="0">
                <a:latin typeface="华文细黑" charset="0"/>
                <a:ea typeface="华文细黑" charset="0"/>
                <a:cs typeface="+mj-cs"/>
              </a:rPr>
              <a:t>，使其保持高机械精度。</a:t>
            </a:r>
            <a:endParaRPr lang="zh-CN" altLang="en-US" sz="1900" dirty="0">
              <a:latin typeface="华文细黑" charset="0"/>
              <a:ea typeface="华文细黑" charset="0"/>
              <a:cs typeface="+mj-cs"/>
            </a:endParaRPr>
          </a:p>
          <a:p>
            <a:pPr>
              <a:lnSpc>
                <a:spcPct val="100000"/>
              </a:lnSpc>
            </a:pPr>
            <a:r>
              <a:rPr lang="zh-CN" altLang="en-US" sz="1900" dirty="0">
                <a:latin typeface="华文细黑" charset="0"/>
                <a:ea typeface="华文细黑" charset="0"/>
                <a:cs typeface="+mj-cs"/>
              </a:rPr>
              <a:t>优秀的机器人开发者为产品设计研发出便捷易用的软</a:t>
            </a:r>
            <a:r>
              <a:rPr lang="zh-CN" altLang="en-US" sz="1900" dirty="0" smtClean="0">
                <a:latin typeface="华文细黑" charset="0"/>
                <a:ea typeface="华文细黑" charset="0"/>
                <a:cs typeface="+mj-cs"/>
              </a:rPr>
              <a:t>件，</a:t>
            </a:r>
            <a:r>
              <a:rPr lang="en-US" altLang="zh-CN" sz="1900" dirty="0" err="1" smtClean="0">
                <a:latin typeface="华文细黑" charset="0"/>
                <a:ea typeface="华文细黑" charset="0"/>
                <a:cs typeface="+mj-cs"/>
              </a:rPr>
              <a:t>Dobot</a:t>
            </a:r>
            <a:r>
              <a:rPr lang="zh-CN" altLang="en-US" sz="1900" dirty="0" smtClean="0">
                <a:latin typeface="华文细黑" charset="0"/>
                <a:ea typeface="华文细黑" charset="0"/>
                <a:cs typeface="+mj-cs"/>
              </a:rPr>
              <a:t>有</a:t>
            </a:r>
            <a:r>
              <a:rPr lang="en-US" altLang="zh-CN" sz="1900" dirty="0" smtClean="0">
                <a:latin typeface="华文细黑" charset="0"/>
                <a:ea typeface="华文细黑" charset="0"/>
                <a:cs typeface="+mj-cs"/>
              </a:rPr>
              <a:t>7</a:t>
            </a:r>
            <a:r>
              <a:rPr lang="zh-CN" altLang="en-US" sz="1900" dirty="0" smtClean="0">
                <a:latin typeface="华文细黑" charset="0"/>
                <a:ea typeface="华文细黑" charset="0"/>
                <a:cs typeface="+mj-cs"/>
              </a:rPr>
              <a:t>种控制方式，满足不同人群的操作需求。</a:t>
            </a:r>
            <a:endParaRPr lang="zh-CN" altLang="en-US" sz="1900" dirty="0">
              <a:latin typeface="华文细黑" charset="0"/>
              <a:ea typeface="华文细黑" charset="0"/>
              <a:cs typeface="+mj-cs"/>
            </a:endParaRPr>
          </a:p>
          <a:p>
            <a:pPr>
              <a:lnSpc>
                <a:spcPct val="100000"/>
              </a:lnSpc>
            </a:pPr>
            <a:r>
              <a:rPr lang="zh-CN" altLang="en-US" sz="1900" dirty="0" smtClean="0">
                <a:latin typeface="华文细黑" charset="0"/>
                <a:ea typeface="华文细黑" charset="0"/>
                <a:cs typeface="+mj-cs"/>
              </a:rPr>
              <a:t>可</a:t>
            </a:r>
            <a:r>
              <a:rPr lang="zh-CN" altLang="en-US" sz="1900" dirty="0">
                <a:latin typeface="华文细黑" charset="0"/>
                <a:ea typeface="华文细黑" charset="0"/>
                <a:cs typeface="+mj-cs"/>
              </a:rPr>
              <a:t>扩展</a:t>
            </a:r>
            <a:r>
              <a:rPr lang="zh-CN" altLang="en-US" sz="1900" dirty="0" smtClean="0">
                <a:latin typeface="华文细黑" charset="0"/>
                <a:ea typeface="华文细黑" charset="0"/>
                <a:cs typeface="+mj-cs"/>
              </a:rPr>
              <a:t>性与可操作性强，底座和末端都可以改造，一般同类型的产品的底座和末端可拓展的范围都不是很强，</a:t>
            </a:r>
            <a:r>
              <a:rPr lang="en-US" altLang="zh-CN" sz="1900" dirty="0" err="1" smtClean="0">
                <a:latin typeface="华文细黑" charset="0"/>
                <a:ea typeface="华文细黑" charset="0"/>
                <a:cs typeface="+mj-cs"/>
              </a:rPr>
              <a:t>Dobot</a:t>
            </a:r>
            <a:r>
              <a:rPr lang="zh-CN" altLang="en-US" sz="1900" dirty="0">
                <a:latin typeface="华文细黑" charset="0"/>
                <a:ea typeface="华文细黑" charset="0"/>
                <a:cs typeface="+mj-cs"/>
              </a:rPr>
              <a:t>不</a:t>
            </a:r>
            <a:r>
              <a:rPr lang="zh-CN" altLang="en-US" sz="1900" dirty="0" smtClean="0">
                <a:latin typeface="华文细黑" charset="0"/>
                <a:ea typeface="华文细黑" charset="0"/>
                <a:cs typeface="+mj-cs"/>
              </a:rPr>
              <a:t>仅可以在末端加上夹具、毛笔、激光头等器具，连</a:t>
            </a:r>
            <a:r>
              <a:rPr lang="en-US" altLang="zh-CN" sz="1900" dirty="0" smtClean="0">
                <a:latin typeface="华文细黑" charset="0"/>
                <a:ea typeface="华文细黑" charset="0"/>
                <a:cs typeface="+mj-cs"/>
              </a:rPr>
              <a:t>3D</a:t>
            </a:r>
            <a:r>
              <a:rPr lang="zh-CN" altLang="en-US" sz="1900" dirty="0" smtClean="0">
                <a:latin typeface="华文细黑" charset="0"/>
                <a:ea typeface="华文细黑" charset="0"/>
                <a:cs typeface="+mj-cs"/>
              </a:rPr>
              <a:t>挤出头也是可以的。</a:t>
            </a:r>
            <a:endParaRPr lang="en-US" altLang="zh-CN" sz="1900" dirty="0" smtClean="0">
              <a:latin typeface="华文细黑" charset="0"/>
              <a:ea typeface="华文细黑" charset="0"/>
              <a:cs typeface="+mj-cs"/>
            </a:endParaRPr>
          </a:p>
          <a:p>
            <a:pPr>
              <a:lnSpc>
                <a:spcPct val="100000"/>
              </a:lnSpc>
            </a:pPr>
            <a:r>
              <a:rPr lang="zh-CN" altLang="en-US" sz="1900" dirty="0">
                <a:latin typeface="华文细黑" charset="0"/>
                <a:ea typeface="华文细黑" charset="0"/>
              </a:rPr>
              <a:t>设计考虑安全性，使用的是铝镁合金材料，更加环保和安全。</a:t>
            </a:r>
            <a:endParaRPr lang="en-US" altLang="zh-CN" sz="1900" dirty="0">
              <a:latin typeface="华文细黑" charset="0"/>
              <a:ea typeface="华文细黑" charset="0"/>
            </a:endParaRPr>
          </a:p>
          <a:p>
            <a:pPr>
              <a:lnSpc>
                <a:spcPct val="100000"/>
              </a:lnSpc>
            </a:pPr>
            <a:r>
              <a:rPr lang="zh-CN" altLang="en-US" sz="1900" dirty="0" smtClean="0">
                <a:latin typeface="华文细黑" charset="0"/>
                <a:ea typeface="华文细黑" charset="0"/>
                <a:cs typeface="+mj-cs"/>
              </a:rPr>
              <a:t>外观也是极其精致，采用的氧化工艺充分保证了其质感。</a:t>
            </a:r>
            <a:endParaRPr lang="en-US" altLang="zh-CN" sz="1900" dirty="0" smtClean="0">
              <a:latin typeface="华文细黑" charset="0"/>
              <a:ea typeface="华文细黑" charset="0"/>
              <a:cs typeface="+mj-cs"/>
            </a:endParaRPr>
          </a:p>
          <a:p>
            <a:pPr>
              <a:lnSpc>
                <a:spcPct val="100000"/>
              </a:lnSpc>
            </a:pPr>
            <a:r>
              <a:rPr lang="en-US" altLang="zh-CN" sz="1900" dirty="0" smtClean="0">
                <a:latin typeface="华文细黑" charset="0"/>
                <a:ea typeface="华文细黑" charset="0"/>
                <a:cs typeface="+mj-cs"/>
              </a:rPr>
              <a:t>799$</a:t>
            </a:r>
            <a:r>
              <a:rPr lang="zh-CN" altLang="en-US" sz="1900" dirty="0">
                <a:latin typeface="华文细黑" charset="0"/>
                <a:ea typeface="华文细黑" charset="0"/>
                <a:cs typeface="+mj-cs"/>
              </a:rPr>
              <a:t>价格含机械爪、真空吸盘、激光头、角度传感器、蓝牙模块、笔、夹笔</a:t>
            </a:r>
            <a:r>
              <a:rPr lang="zh-CN" altLang="en-US" sz="1900" dirty="0" smtClean="0">
                <a:latin typeface="华文细黑" charset="0"/>
                <a:ea typeface="华文细黑" charset="0"/>
                <a:cs typeface="+mj-cs"/>
              </a:rPr>
              <a:t>器等一系列套装，不是裸机价格。</a:t>
            </a:r>
            <a:endParaRPr lang="en-US" altLang="zh-CN" sz="1900" dirty="0" smtClean="0">
              <a:latin typeface="华文细黑" charset="0"/>
              <a:ea typeface="华文细黑" charset="0"/>
              <a:cs typeface="+mj-cs"/>
            </a:endParaRPr>
          </a:p>
          <a:p>
            <a:pPr>
              <a:lnSpc>
                <a:spcPct val="100000"/>
              </a:lnSpc>
            </a:pPr>
            <a:r>
              <a:rPr lang="en-US" altLang="zh-CN" sz="1900" dirty="0" smtClean="0">
                <a:latin typeface="华文细黑" charset="0"/>
                <a:ea typeface="华文细黑" charset="0"/>
                <a:cs typeface="+mj-cs"/>
              </a:rPr>
              <a:t>…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Dobot</a:t>
            </a:r>
            <a:r>
              <a:rPr lang="en-US" altLang="zh-CN" dirty="0" smtClean="0"/>
              <a:t> &amp; </a:t>
            </a:r>
            <a:r>
              <a:rPr lang="en-US" altLang="zh-CN" dirty="0" err="1" smtClean="0"/>
              <a:t>Seeed</a:t>
            </a:r>
            <a:endParaRPr lang="zh-CN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284660" y="1673280"/>
            <a:ext cx="3180418" cy="828194"/>
          </a:xfrm>
        </p:spPr>
        <p:txBody>
          <a:bodyPr>
            <a:normAutofit/>
          </a:bodyPr>
          <a:lstStyle/>
          <a:p>
            <a:pPr algn="ctr"/>
            <a:r>
              <a:rPr lang="en-US" altLang="zh-CN" dirty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Fingerprint sensor</a:t>
            </a:r>
            <a:endParaRPr lang="zh-CN" altLang="en-US" dirty="0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4663" y="3148723"/>
            <a:ext cx="3187700" cy="2387767"/>
          </a:xfrm>
        </p:spPr>
      </p:pic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4323" y="1673279"/>
            <a:ext cx="3160986" cy="833437"/>
          </a:xfrm>
        </p:spPr>
        <p:txBody>
          <a:bodyPr/>
          <a:lstStyle/>
          <a:p>
            <a:pPr algn="ctr"/>
            <a:r>
              <a:rPr lang="en-US" altLang="zh-CN" dirty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Thumb Joystick</a:t>
            </a:r>
            <a:endParaRPr lang="zh-CN" altLang="en-US" dirty="0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25" y="3158830"/>
            <a:ext cx="3160713" cy="2367552"/>
          </a:xfrm>
        </p:spPr>
      </p:pic>
      <p:pic>
        <p:nvPicPr>
          <p:cNvPr id="9" name="Content Placeholder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3024" y="3143468"/>
            <a:ext cx="3187699" cy="238776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213023" y="1997698"/>
            <a:ext cx="3187699" cy="499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sz="2400" b="1" dirty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Sound sensor</a:t>
            </a:r>
            <a:endParaRPr lang="zh-CN" altLang="en-US" sz="2400" b="1" dirty="0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18852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椭圆 8"/>
          <p:cNvSpPr/>
          <p:nvPr>
            <p:custDataLst>
              <p:tags r:id="rId2"/>
            </p:custDataLst>
          </p:nvPr>
        </p:nvSpPr>
        <p:spPr>
          <a:xfrm>
            <a:off x="2245570" y="1225973"/>
            <a:ext cx="838200" cy="838200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87500" lnSpcReduction="10000"/>
          </a:bodyPr>
          <a:lstStyle/>
          <a:p>
            <a:pPr algn="ctr"/>
            <a:r>
              <a:rPr lang="en-US" altLang="zh-CN" sz="4000" dirty="0"/>
              <a:t>1</a:t>
            </a:r>
          </a:p>
        </p:txBody>
      </p:sp>
      <p:sp>
        <p:nvSpPr>
          <p:cNvPr id="10" name="椭圆 9"/>
          <p:cNvSpPr/>
          <p:nvPr>
            <p:custDataLst>
              <p:tags r:id="rId3"/>
            </p:custDataLst>
          </p:nvPr>
        </p:nvSpPr>
        <p:spPr>
          <a:xfrm>
            <a:off x="2245570" y="2527723"/>
            <a:ext cx="838200" cy="838200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87500" lnSpcReduction="10000"/>
          </a:bodyPr>
          <a:lstStyle/>
          <a:p>
            <a:pPr algn="ctr"/>
            <a:r>
              <a:rPr lang="en-US" altLang="zh-CN" sz="4000"/>
              <a:t>2</a:t>
            </a:r>
          </a:p>
        </p:txBody>
      </p:sp>
      <p:sp>
        <p:nvSpPr>
          <p:cNvPr id="11" name="椭圆 10"/>
          <p:cNvSpPr/>
          <p:nvPr>
            <p:custDataLst>
              <p:tags r:id="rId4"/>
            </p:custDataLst>
          </p:nvPr>
        </p:nvSpPr>
        <p:spPr>
          <a:xfrm>
            <a:off x="2245570" y="3829473"/>
            <a:ext cx="838200" cy="838200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87500" lnSpcReduction="10000"/>
          </a:bodyPr>
          <a:lstStyle/>
          <a:p>
            <a:pPr algn="ctr"/>
            <a:r>
              <a:rPr lang="en-US" altLang="zh-CN" sz="4000"/>
              <a:t>3</a:t>
            </a:r>
          </a:p>
        </p:txBody>
      </p:sp>
      <p:sp>
        <p:nvSpPr>
          <p:cNvPr id="12" name="椭圆 11"/>
          <p:cNvSpPr/>
          <p:nvPr>
            <p:custDataLst>
              <p:tags r:id="rId5"/>
            </p:custDataLst>
          </p:nvPr>
        </p:nvSpPr>
        <p:spPr>
          <a:xfrm>
            <a:off x="2245570" y="5131223"/>
            <a:ext cx="838200" cy="838200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87500" lnSpcReduction="10000"/>
          </a:bodyPr>
          <a:lstStyle/>
          <a:p>
            <a:pPr algn="ctr"/>
            <a:r>
              <a:rPr lang="en-US" altLang="zh-CN" sz="4000"/>
              <a:t>4</a:t>
            </a:r>
          </a:p>
        </p:txBody>
      </p:sp>
      <p:sp>
        <p:nvSpPr>
          <p:cNvPr id="13" name="文本占位符 12"/>
          <p:cNvSpPr txBox="1"/>
          <p:nvPr>
            <p:custDataLst>
              <p:tags r:id="rId6"/>
            </p:custDataLst>
          </p:nvPr>
        </p:nvSpPr>
        <p:spPr>
          <a:xfrm>
            <a:off x="3289311" y="1122719"/>
            <a:ext cx="7420824" cy="1020972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1440" tIns="45720" rIns="91440" bIns="45720" rtlCol="0" anchor="ctr" anchorCtr="0">
            <a:normAutofit/>
          </a:bodyPr>
          <a:lstStyle>
            <a:defPPr>
              <a:defRPr lang="zh-CN"/>
            </a:defPPr>
            <a:lvl1pPr indent="0">
              <a:lnSpc>
                <a:spcPct val="90000"/>
              </a:lnSpc>
              <a:spcBef>
                <a:spcPts val="1000"/>
              </a:spcBef>
              <a:buFont typeface="Arial" pitchFamily="34" charset="0"/>
              <a:buNone/>
              <a:defRPr sz="2800"/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</a:lvl9pPr>
          </a:lstStyle>
          <a:p>
            <a:r>
              <a:rPr lang="zh-CN" altLang="en-US" b="1" dirty="0" smtClean="0">
                <a:latin typeface="华文细黑" charset="0"/>
                <a:ea typeface="华文细黑" charset="0"/>
              </a:rPr>
              <a:t>主臂长13.5mm+16mm</a:t>
            </a:r>
          </a:p>
        </p:txBody>
      </p:sp>
      <p:sp>
        <p:nvSpPr>
          <p:cNvPr id="14" name="文本占位符 14"/>
          <p:cNvSpPr txBox="1"/>
          <p:nvPr>
            <p:custDataLst>
              <p:tags r:id="rId7"/>
            </p:custDataLst>
          </p:nvPr>
        </p:nvSpPr>
        <p:spPr>
          <a:xfrm>
            <a:off x="3289311" y="2421862"/>
            <a:ext cx="7420824" cy="1019080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1440" tIns="45720" rIns="91440" bIns="45720" rtlCol="0" anchor="ctr" anchorCtr="0">
            <a:normAutofit/>
          </a:bodyPr>
          <a:lstStyle>
            <a:defPPr>
              <a:defRPr lang="zh-CN"/>
            </a:defPPr>
            <a:lvl1pPr indent="0">
              <a:lnSpc>
                <a:spcPct val="90000"/>
              </a:lnSpc>
              <a:spcBef>
                <a:spcPts val="1000"/>
              </a:spcBef>
              <a:buFont typeface="Arial" pitchFamily="34" charset="0"/>
              <a:buNone/>
              <a:defRPr sz="2800"/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</a:lvl9pPr>
          </a:lstStyle>
          <a:p>
            <a:r>
              <a:rPr lang="zh-CN" altLang="en-US" b="1" dirty="0" smtClean="0">
                <a:latin typeface="华文细黑" charset="0"/>
                <a:ea typeface="华文细黑" charset="0"/>
              </a:rPr>
              <a:t>重复精度0.2mm</a:t>
            </a:r>
          </a:p>
        </p:txBody>
      </p:sp>
      <p:sp>
        <p:nvSpPr>
          <p:cNvPr id="15" name="文本占位符 3"/>
          <p:cNvSpPr txBox="1"/>
          <p:nvPr>
            <p:custDataLst>
              <p:tags r:id="rId8"/>
            </p:custDataLst>
          </p:nvPr>
        </p:nvSpPr>
        <p:spPr>
          <a:xfrm>
            <a:off x="3289311" y="3719113"/>
            <a:ext cx="7420824" cy="1020972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1440" tIns="45720" rIns="91440" bIns="45720" rtlCol="0" anchor="ctr" anchorCtr="0">
            <a:normAutofit/>
          </a:bodyPr>
          <a:lstStyle>
            <a:defPPr>
              <a:defRPr lang="zh-CN"/>
            </a:defPPr>
            <a:lvl1pPr indent="0">
              <a:lnSpc>
                <a:spcPct val="90000"/>
              </a:lnSpc>
              <a:spcBef>
                <a:spcPts val="1000"/>
              </a:spcBef>
              <a:buFont typeface="Arial" pitchFamily="34" charset="0"/>
              <a:buNone/>
              <a:defRPr sz="2800"/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</a:lvl9pPr>
          </a:lstStyle>
          <a:p>
            <a:r>
              <a:rPr lang="zh-CN" altLang="en-US" b="1" dirty="0" smtClean="0">
                <a:latin typeface="华文细黑" charset="0"/>
                <a:ea typeface="华文细黑" charset="0"/>
              </a:rPr>
              <a:t>负载500g，最高</a:t>
            </a:r>
            <a:r>
              <a:rPr lang="en-US" altLang="zh-CN" b="1" dirty="0" smtClean="0">
                <a:latin typeface="华文细黑" charset="0"/>
                <a:ea typeface="华文细黑" charset="0"/>
              </a:rPr>
              <a:t>800g</a:t>
            </a:r>
            <a:endParaRPr lang="zh-CN" altLang="en-US" b="1" dirty="0" smtClean="0">
              <a:latin typeface="华文细黑" charset="0"/>
              <a:ea typeface="华文细黑" charset="0"/>
            </a:endParaRPr>
          </a:p>
        </p:txBody>
      </p:sp>
      <p:sp>
        <p:nvSpPr>
          <p:cNvPr id="16" name="文本占位符 7"/>
          <p:cNvSpPr txBox="1"/>
          <p:nvPr>
            <p:custDataLst>
              <p:tags r:id="rId9"/>
            </p:custDataLst>
          </p:nvPr>
        </p:nvSpPr>
        <p:spPr>
          <a:xfrm>
            <a:off x="3289311" y="5018256"/>
            <a:ext cx="7420824" cy="1022545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1440" tIns="45720" rIns="91440" bIns="45720" rtlCol="0" anchor="ctr" anchorCtr="0">
            <a:normAutofit/>
          </a:bodyPr>
          <a:lstStyle>
            <a:defPPr>
              <a:defRPr lang="zh-CN"/>
            </a:defPPr>
            <a:lvl1pPr indent="0">
              <a:lnSpc>
                <a:spcPct val="90000"/>
              </a:lnSpc>
              <a:spcBef>
                <a:spcPts val="1000"/>
              </a:spcBef>
              <a:buFont typeface="Arial" pitchFamily="34" charset="0"/>
              <a:buNone/>
              <a:defRPr sz="2800"/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</a:lvl9pPr>
          </a:lstStyle>
          <a:p>
            <a:r>
              <a:rPr lang="zh-CN" altLang="en-US" b="1" dirty="0" smtClean="0">
                <a:latin typeface="华文细黑" charset="0"/>
                <a:ea typeface="华文细黑" charset="0"/>
              </a:rPr>
              <a:t>输入输出12V 5A DC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32841" y="2096814"/>
            <a:ext cx="74334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zh-CN" altLang="en-US" sz="5400" b="1" dirty="0">
                <a:latin typeface="华文细黑" charset="0"/>
                <a:ea typeface="华文细黑" charset="0"/>
              </a:rPr>
              <a:t>谢谢聆听</a:t>
            </a:r>
            <a:r>
              <a:rPr lang="zh-CN" altLang="en-US" sz="5400" b="1" dirty="0" smtClean="0">
                <a:latin typeface="华文细黑" charset="0"/>
                <a:ea typeface="华文细黑" charset="0"/>
              </a:rPr>
              <a:t>！</a:t>
            </a:r>
            <a:endParaRPr lang="en-US" altLang="zh-CN" sz="5400" b="1" dirty="0">
              <a:latin typeface="华文细黑" charset="0"/>
              <a:ea typeface="华文细黑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6895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591208" y="23650"/>
            <a:ext cx="3279228" cy="1066800"/>
          </a:xfrm>
        </p:spPr>
        <p:txBody>
          <a:bodyPr>
            <a:normAutofit/>
          </a:bodyPr>
          <a:lstStyle/>
          <a:p>
            <a:pPr algn="ctr"/>
            <a:r>
              <a:rPr lang="en-US" altLang="zh-CN" sz="3600" b="1" dirty="0" err="1">
                <a:latin typeface="华文细黑" charset="0"/>
                <a:ea typeface="华文细黑" charset="0"/>
              </a:rPr>
              <a:t>Dobot</a:t>
            </a:r>
            <a:r>
              <a:rPr lang="zh-CN" altLang="en-US" sz="3600" b="1" dirty="0">
                <a:latin typeface="华文细黑" charset="0"/>
                <a:ea typeface="华文细黑" charset="0"/>
              </a:rPr>
              <a:t>是什</a:t>
            </a:r>
            <a:r>
              <a:rPr lang="zh-CN" altLang="en-US" sz="3600" b="1" dirty="0" smtClean="0">
                <a:latin typeface="华文细黑" charset="0"/>
                <a:ea typeface="华文细黑" charset="0"/>
              </a:rPr>
              <a:t>么？</a:t>
            </a:r>
            <a:endParaRPr lang="zh-CN" altLang="en-US" sz="3600" b="1" dirty="0">
              <a:latin typeface="华文细黑" charset="0"/>
              <a:ea typeface="华文细黑" charset="0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>
                <a:latin typeface="华文细黑" charset="0"/>
                <a:ea typeface="华文细黑" charset="0"/>
                <a:sym typeface="+mn-ea"/>
              </a:rPr>
              <a:t>Dobot是一款基于Arduino</a:t>
            </a:r>
            <a:r>
              <a:rPr lang="zh-CN" altLang="en-US" dirty="0" smtClean="0">
                <a:latin typeface="华文细黑" charset="0"/>
                <a:ea typeface="华文细黑" charset="0"/>
                <a:sym typeface="+mn-ea"/>
              </a:rPr>
              <a:t>的</a:t>
            </a:r>
            <a:r>
              <a:rPr lang="zh-CN" altLang="en-US" sz="4000" b="1" dirty="0" smtClean="0">
                <a:latin typeface="华文细黑" charset="0"/>
                <a:ea typeface="华文细黑" charset="0"/>
                <a:sym typeface="+mn-ea"/>
              </a:rPr>
              <a:t>桌面</a:t>
            </a:r>
            <a:r>
              <a:rPr lang="zh-CN" altLang="en-US" sz="4000" b="1" dirty="0">
                <a:latin typeface="华文细黑" charset="0"/>
                <a:ea typeface="华文细黑" charset="0"/>
                <a:sym typeface="+mn-ea"/>
              </a:rPr>
              <a:t>级四</a:t>
            </a:r>
            <a:r>
              <a:rPr lang="zh-CN" altLang="en-US" sz="4000" b="1" dirty="0" smtClean="0">
                <a:latin typeface="华文细黑" charset="0"/>
                <a:ea typeface="华文细黑" charset="0"/>
                <a:sym typeface="+mn-ea"/>
              </a:rPr>
              <a:t>轴</a:t>
            </a:r>
            <a:r>
              <a:rPr lang="zh-CN" altLang="en-US" sz="4000" b="1" dirty="0">
                <a:latin typeface="华文细黑" charset="0"/>
                <a:ea typeface="华文细黑" charset="0"/>
                <a:sym typeface="+mn-ea"/>
              </a:rPr>
              <a:t>高精度</a:t>
            </a:r>
            <a:r>
              <a:rPr lang="zh-CN" altLang="en-US" sz="4000" b="1" dirty="0" smtClean="0">
                <a:latin typeface="华文细黑" charset="0"/>
                <a:ea typeface="华文细黑" charset="0"/>
                <a:sym typeface="+mn-ea"/>
              </a:rPr>
              <a:t>机</a:t>
            </a:r>
            <a:r>
              <a:rPr lang="zh-CN" altLang="en-US" sz="4000" b="1" dirty="0">
                <a:latin typeface="华文细黑" charset="0"/>
                <a:ea typeface="华文细黑" charset="0"/>
                <a:sym typeface="+mn-ea"/>
              </a:rPr>
              <a:t>械臂</a:t>
            </a:r>
            <a:r>
              <a:rPr lang="zh-CN" altLang="en-US" dirty="0">
                <a:latin typeface="华文细黑" charset="0"/>
                <a:ea typeface="华文细黑" charset="0"/>
                <a:sym typeface="+mn-ea"/>
              </a:rPr>
              <a:t>，自主研发的产品加技术积累，保留了工业机器人的性能，但拥有桌面级的规格和价位</a:t>
            </a:r>
            <a:r>
              <a:rPr lang="zh-CN" altLang="en-US" dirty="0" smtClean="0">
                <a:latin typeface="华文细黑" charset="0"/>
                <a:ea typeface="华文细黑" charset="0"/>
                <a:sym typeface="+mn-ea"/>
              </a:rPr>
              <a:t>，较强的可拓展性与可操作性使其在桌面端能发</a:t>
            </a:r>
            <a:r>
              <a:rPr lang="zh-CN" altLang="en-US" dirty="0">
                <a:latin typeface="华文细黑" charset="0"/>
                <a:ea typeface="华文细黑" charset="0"/>
                <a:sym typeface="+mn-ea"/>
              </a:rPr>
              <a:t>挥异于其</a:t>
            </a:r>
            <a:r>
              <a:rPr lang="zh-CN" altLang="en-US" dirty="0" smtClean="0">
                <a:latin typeface="华文细黑" charset="0"/>
                <a:ea typeface="华文细黑" charset="0"/>
                <a:sym typeface="+mn-ea"/>
              </a:rPr>
              <a:t>他同类型机</a:t>
            </a:r>
            <a:r>
              <a:rPr lang="zh-CN" altLang="en-US" dirty="0">
                <a:latin typeface="华文细黑" charset="0"/>
                <a:ea typeface="华文细黑" charset="0"/>
                <a:sym typeface="+mn-ea"/>
              </a:rPr>
              <a:t>器人的性能，仅有一根头发丝的误差让它成为教育</a:t>
            </a:r>
            <a:r>
              <a:rPr lang="zh-CN" altLang="en-US" dirty="0" smtClean="0">
                <a:latin typeface="华文细黑" charset="0"/>
                <a:ea typeface="华文细黑" charset="0"/>
                <a:sym typeface="+mn-ea"/>
              </a:rPr>
              <a:t>、</a:t>
            </a:r>
            <a:r>
              <a:rPr lang="zh-CN" altLang="en-US" dirty="0">
                <a:latin typeface="华文细黑" charset="0"/>
                <a:ea typeface="华文细黑" charset="0"/>
                <a:sym typeface="+mn-ea"/>
              </a:rPr>
              <a:t>创</a:t>
            </a:r>
            <a:r>
              <a:rPr lang="zh-CN" altLang="en-US" dirty="0" smtClean="0">
                <a:latin typeface="华文细黑" charset="0"/>
                <a:ea typeface="华文细黑" charset="0"/>
                <a:sym typeface="+mn-ea"/>
              </a:rPr>
              <a:t>客、小</a:t>
            </a:r>
            <a:r>
              <a:rPr lang="zh-CN" altLang="en-US" dirty="0">
                <a:latin typeface="华文细黑" charset="0"/>
                <a:ea typeface="华文细黑" charset="0"/>
                <a:sym typeface="+mn-ea"/>
              </a:rPr>
              <a:t>工厂</a:t>
            </a:r>
            <a:r>
              <a:rPr lang="zh-CN" altLang="en-US" dirty="0" smtClean="0">
                <a:latin typeface="华文细黑" charset="0"/>
                <a:ea typeface="华文细黑" charset="0"/>
                <a:sym typeface="+mn-ea"/>
              </a:rPr>
              <a:t>主的新宠。</a:t>
            </a:r>
            <a:endParaRPr lang="zh-CN" altLang="en-US" dirty="0">
              <a:latin typeface="华文细黑" charset="0"/>
              <a:ea typeface="华文细黑" charset="0"/>
            </a:endParaRPr>
          </a:p>
          <a:p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386" y="15766"/>
            <a:ext cx="3126414" cy="1065600"/>
          </a:xfrm>
        </p:spPr>
        <p:txBody>
          <a:bodyPr>
            <a:normAutofit/>
          </a:bodyPr>
          <a:lstStyle/>
          <a:p>
            <a:r>
              <a:rPr lang="zh-CN" altLang="en-US" sz="3600" b="1" dirty="0">
                <a:latin typeface="华文细黑" charset="0"/>
                <a:ea typeface="华文细黑" charset="0"/>
              </a:rPr>
              <a:t>产品亮点</a:t>
            </a:r>
            <a:endParaRPr lang="zh-CN" altLang="en-US" sz="3600" dirty="0"/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56" r="11756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9090" y="1323474"/>
            <a:ext cx="4414344" cy="4545514"/>
          </a:xfrm>
        </p:spPr>
        <p:txBody>
          <a:bodyPr>
            <a:normAutofit fontScale="92500" lnSpcReduction="10000"/>
          </a:bodyPr>
          <a:lstStyle/>
          <a:p>
            <a:r>
              <a:rPr lang="en-US" altLang="zh-CN" sz="2800" dirty="0" smtClean="0">
                <a:latin typeface="华文细黑" charset="0"/>
                <a:ea typeface="华文细黑" charset="0"/>
                <a:cs typeface="+mj-cs"/>
              </a:rPr>
              <a:t>• </a:t>
            </a:r>
            <a:r>
              <a:rPr lang="zh-CN" altLang="en-US" sz="2800" dirty="0" smtClean="0">
                <a:latin typeface="华文细黑" charset="0"/>
                <a:ea typeface="华文细黑" charset="0"/>
                <a:cs typeface="+mj-cs"/>
              </a:rPr>
              <a:t>重</a:t>
            </a:r>
            <a:r>
              <a:rPr lang="zh-CN" altLang="en-US" sz="2800" dirty="0">
                <a:latin typeface="华文细黑" charset="0"/>
                <a:ea typeface="华文细黑" charset="0"/>
                <a:cs typeface="+mj-cs"/>
              </a:rPr>
              <a:t>复精度高达0.2mm</a:t>
            </a:r>
          </a:p>
          <a:p>
            <a:r>
              <a:rPr lang="en-US" altLang="zh-CN" sz="2800" dirty="0" smtClean="0">
                <a:latin typeface="华文细黑" charset="0"/>
                <a:ea typeface="华文细黑" charset="0"/>
                <a:cs typeface="+mj-cs"/>
              </a:rPr>
              <a:t>• </a:t>
            </a:r>
            <a:r>
              <a:rPr lang="zh-CN" altLang="en-US" sz="2800" dirty="0" smtClean="0">
                <a:latin typeface="华文细黑" charset="0"/>
                <a:ea typeface="华文细黑" charset="0"/>
                <a:cs typeface="+mj-cs"/>
              </a:rPr>
              <a:t>采</a:t>
            </a:r>
            <a:r>
              <a:rPr lang="zh-CN" altLang="en-US" sz="2800" dirty="0">
                <a:latin typeface="华文细黑" charset="0"/>
                <a:ea typeface="华文细黑" charset="0"/>
                <a:cs typeface="+mj-cs"/>
              </a:rPr>
              <a:t>用</a:t>
            </a:r>
            <a:r>
              <a:rPr lang="en-US" altLang="zh-CN" sz="2800" dirty="0">
                <a:latin typeface="华文细黑" charset="0"/>
                <a:ea typeface="华文细黑" charset="0"/>
                <a:cs typeface="+mj-cs"/>
              </a:rPr>
              <a:t>CNC</a:t>
            </a:r>
            <a:r>
              <a:rPr lang="zh-CN" altLang="en-US" sz="2800" dirty="0">
                <a:latin typeface="华文细黑" charset="0"/>
                <a:ea typeface="华文细黑" charset="0"/>
                <a:cs typeface="+mj-cs"/>
              </a:rPr>
              <a:t>加工，保证了高机械精度</a:t>
            </a:r>
            <a:endParaRPr lang="en-US" altLang="zh-CN" sz="2800" dirty="0">
              <a:latin typeface="华文细黑" charset="0"/>
              <a:ea typeface="华文细黑" charset="0"/>
              <a:cs typeface="+mj-cs"/>
            </a:endParaRPr>
          </a:p>
          <a:p>
            <a:r>
              <a:rPr lang="en-US" altLang="zh-CN" sz="2800" dirty="0" smtClean="0">
                <a:latin typeface="华文细黑" charset="0"/>
                <a:ea typeface="华文细黑" charset="0"/>
                <a:cs typeface="+mj-cs"/>
              </a:rPr>
              <a:t>• </a:t>
            </a:r>
            <a:r>
              <a:rPr lang="zh-CN" altLang="en-US" sz="2800" dirty="0" smtClean="0">
                <a:latin typeface="华文细黑" charset="0"/>
                <a:ea typeface="华文细黑" charset="0"/>
                <a:cs typeface="+mj-cs"/>
              </a:rPr>
              <a:t>研</a:t>
            </a:r>
            <a:r>
              <a:rPr lang="zh-CN" altLang="en-US" sz="2800" dirty="0">
                <a:latin typeface="华文细黑" charset="0"/>
                <a:ea typeface="华文细黑" charset="0"/>
                <a:cs typeface="+mj-cs"/>
              </a:rPr>
              <a:t>发高精度步进减速电机</a:t>
            </a:r>
            <a:endParaRPr lang="en-US" altLang="zh-CN" sz="2800" dirty="0">
              <a:latin typeface="华文细黑" charset="0"/>
              <a:ea typeface="华文细黑" charset="0"/>
              <a:cs typeface="+mj-cs"/>
            </a:endParaRPr>
          </a:p>
          <a:p>
            <a:r>
              <a:rPr lang="en-US" altLang="zh-CN" sz="2800" dirty="0" smtClean="0">
                <a:latin typeface="华文细黑" charset="0"/>
                <a:ea typeface="华文细黑" charset="0"/>
                <a:cs typeface="+mj-cs"/>
              </a:rPr>
              <a:t>• </a:t>
            </a:r>
            <a:r>
              <a:rPr lang="zh-CN" altLang="en-US" sz="2800" dirty="0" smtClean="0">
                <a:latin typeface="华文细黑" charset="0"/>
                <a:ea typeface="华文细黑" charset="0"/>
                <a:cs typeface="+mj-cs"/>
              </a:rPr>
              <a:t>基</a:t>
            </a:r>
            <a:r>
              <a:rPr lang="zh-CN" altLang="en-US" sz="2800" dirty="0">
                <a:latin typeface="华文细黑" charset="0"/>
                <a:ea typeface="华文细黑" charset="0"/>
                <a:cs typeface="+mj-cs"/>
              </a:rPr>
              <a:t>于</a:t>
            </a:r>
            <a:r>
              <a:rPr lang="en-US" altLang="zh-CN" sz="2800" dirty="0" err="1">
                <a:latin typeface="华文细黑" charset="0"/>
                <a:ea typeface="华文细黑" charset="0"/>
                <a:cs typeface="+mj-cs"/>
              </a:rPr>
              <a:t>Arduino</a:t>
            </a:r>
            <a:r>
              <a:rPr lang="zh-CN" altLang="en-US" sz="2800" dirty="0">
                <a:latin typeface="华文细黑" charset="0"/>
                <a:ea typeface="华文细黑" charset="0"/>
                <a:cs typeface="+mj-cs"/>
              </a:rPr>
              <a:t>平台研发 </a:t>
            </a:r>
            <a:r>
              <a:rPr lang="en-US" altLang="zh-CN" sz="2800" dirty="0">
                <a:latin typeface="华文细黑" charset="0"/>
                <a:ea typeface="华文细黑" charset="0"/>
                <a:cs typeface="+mj-cs"/>
              </a:rPr>
              <a:t>&amp; </a:t>
            </a:r>
            <a:r>
              <a:rPr lang="zh-CN" altLang="en-US" sz="2800" dirty="0" smtClean="0">
                <a:latin typeface="华文细黑" charset="0"/>
                <a:ea typeface="华文细黑" charset="0"/>
                <a:cs typeface="+mj-cs"/>
              </a:rPr>
              <a:t>结构开</a:t>
            </a:r>
            <a:r>
              <a:rPr lang="zh-CN" altLang="en-US" sz="2800" dirty="0">
                <a:latin typeface="华文细黑" charset="0"/>
                <a:ea typeface="华文细黑" charset="0"/>
                <a:cs typeface="+mj-cs"/>
              </a:rPr>
              <a:t>源</a:t>
            </a:r>
            <a:endParaRPr lang="en-US" altLang="zh-CN" sz="2800" dirty="0">
              <a:latin typeface="华文细黑" charset="0"/>
              <a:ea typeface="华文细黑" charset="0"/>
              <a:cs typeface="+mj-cs"/>
            </a:endParaRPr>
          </a:p>
          <a:p>
            <a:r>
              <a:rPr lang="en-US" altLang="zh-CN" sz="2800" dirty="0" smtClean="0">
                <a:latin typeface="华文细黑" charset="0"/>
                <a:ea typeface="华文细黑" charset="0"/>
                <a:cs typeface="+mj-cs"/>
              </a:rPr>
              <a:t>• </a:t>
            </a:r>
            <a:r>
              <a:rPr lang="zh-CN" altLang="en-US" sz="2800" dirty="0" smtClean="0">
                <a:latin typeface="华文细黑" charset="0"/>
                <a:ea typeface="华文细黑" charset="0"/>
                <a:cs typeface="+mj-cs"/>
              </a:rPr>
              <a:t>氧</a:t>
            </a:r>
            <a:r>
              <a:rPr lang="zh-CN" altLang="en-US" sz="2800" dirty="0">
                <a:latin typeface="华文细黑" charset="0"/>
                <a:ea typeface="华文细黑" charset="0"/>
                <a:cs typeface="+mj-cs"/>
              </a:rPr>
              <a:t>化工艺使其外观更有质感</a:t>
            </a:r>
            <a:endParaRPr lang="en-US" altLang="zh-CN" sz="2800" dirty="0">
              <a:latin typeface="华文细黑" charset="0"/>
              <a:ea typeface="华文细黑" charset="0"/>
              <a:cs typeface="+mj-cs"/>
            </a:endParaRPr>
          </a:p>
          <a:p>
            <a:r>
              <a:rPr lang="en-US" altLang="zh-CN" sz="2800" dirty="0" smtClean="0">
                <a:latin typeface="华文细黑" charset="0"/>
                <a:ea typeface="华文细黑" charset="0"/>
                <a:cs typeface="+mj-cs"/>
              </a:rPr>
              <a:t>• </a:t>
            </a:r>
            <a:r>
              <a:rPr lang="zh-CN" altLang="en-US" sz="2800" dirty="0" smtClean="0">
                <a:latin typeface="华文细黑" charset="0"/>
                <a:ea typeface="华文细黑" charset="0"/>
                <a:cs typeface="+mj-cs"/>
              </a:rPr>
              <a:t>7</a:t>
            </a:r>
            <a:r>
              <a:rPr lang="zh-CN" altLang="en-US" sz="2800" dirty="0">
                <a:latin typeface="华文细黑" charset="0"/>
                <a:ea typeface="华文细黑" charset="0"/>
                <a:cs typeface="+mj-cs"/>
              </a:rPr>
              <a:t>种控制方式，简单易用</a:t>
            </a:r>
            <a:endParaRPr lang="en-US" altLang="zh-CN" sz="2800" dirty="0">
              <a:latin typeface="华文细黑" charset="0"/>
              <a:ea typeface="华文细黑" charset="0"/>
              <a:cs typeface="+mj-cs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35423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" y="0"/>
            <a:ext cx="6086475" cy="685800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231F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等腰三角形 23"/>
          <p:cNvSpPr/>
          <p:nvPr/>
        </p:nvSpPr>
        <p:spPr>
          <a:xfrm rot="5400000" flipH="1" flipV="1">
            <a:off x="5854627" y="3316680"/>
            <a:ext cx="260618" cy="224672"/>
          </a:xfrm>
          <a:prstGeom prst="triangle">
            <a:avLst/>
          </a:prstGeom>
          <a:solidFill>
            <a:srgbClr val="231F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5" name="组合 24"/>
          <p:cNvGrpSpPr/>
          <p:nvPr/>
        </p:nvGrpSpPr>
        <p:grpSpPr>
          <a:xfrm>
            <a:off x="6384033" y="375047"/>
            <a:ext cx="5688632" cy="461665"/>
            <a:chOff x="1247201" y="5301208"/>
            <a:chExt cx="9673335" cy="461665"/>
          </a:xfrm>
        </p:grpSpPr>
        <p:grpSp>
          <p:nvGrpSpPr>
            <p:cNvPr id="26" name="组合 25"/>
            <p:cNvGrpSpPr/>
            <p:nvPr/>
          </p:nvGrpSpPr>
          <p:grpSpPr>
            <a:xfrm rot="16200000" flipV="1">
              <a:off x="1228699" y="5416401"/>
              <a:ext cx="268282" cy="231278"/>
              <a:chOff x="6744072" y="4437112"/>
              <a:chExt cx="268282" cy="231278"/>
            </a:xfrm>
          </p:grpSpPr>
          <p:sp>
            <p:nvSpPr>
              <p:cNvPr id="28" name="等腰三角形 27"/>
              <p:cNvSpPr/>
              <p:nvPr/>
            </p:nvSpPr>
            <p:spPr>
              <a:xfrm>
                <a:off x="6744072" y="4437112"/>
                <a:ext cx="268282" cy="231278"/>
              </a:xfrm>
              <a:prstGeom prst="triangle">
                <a:avLst/>
              </a:prstGeom>
              <a:solidFill>
                <a:srgbClr val="A29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9" name="等腰三角形 28"/>
              <p:cNvSpPr/>
              <p:nvPr/>
            </p:nvSpPr>
            <p:spPr>
              <a:xfrm>
                <a:off x="6817526" y="4519487"/>
                <a:ext cx="121374" cy="104633"/>
              </a:xfrm>
              <a:prstGeom prst="triangle">
                <a:avLst/>
              </a:prstGeom>
              <a:solidFill>
                <a:srgbClr val="19171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7" name="文本框 26"/>
            <p:cNvSpPr txBox="1"/>
            <p:nvPr/>
          </p:nvSpPr>
          <p:spPr>
            <a:xfrm>
              <a:off x="1487488" y="5301208"/>
              <a:ext cx="94330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 smtClean="0">
                  <a:latin typeface="华文细黑" panose="02010600040101010101" pitchFamily="2" charset="-122"/>
                  <a:ea typeface="华文细黑" panose="02010600040101010101" pitchFamily="2" charset="-122"/>
                </a:rPr>
                <a:t>多方式控制方式展示</a:t>
              </a:r>
              <a:endParaRPr lang="zh-CN" altLang="en-US" sz="2400" b="1" dirty="0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grpSp>
        <p:nvGrpSpPr>
          <p:cNvPr id="23" name="组合 100"/>
          <p:cNvGrpSpPr/>
          <p:nvPr/>
        </p:nvGrpSpPr>
        <p:grpSpPr>
          <a:xfrm>
            <a:off x="6600056" y="908720"/>
            <a:ext cx="2376264" cy="1330785"/>
            <a:chOff x="6600056" y="913349"/>
            <a:chExt cx="2376264" cy="1330785"/>
          </a:xfrm>
        </p:grpSpPr>
        <p:sp>
          <p:nvSpPr>
            <p:cNvPr id="30" name="文本框 22"/>
            <p:cNvSpPr txBox="1">
              <a:spLocks noChangeArrowheads="1"/>
            </p:cNvSpPr>
            <p:nvPr/>
          </p:nvSpPr>
          <p:spPr bwMode="auto">
            <a:xfrm>
              <a:off x="6601445" y="913349"/>
              <a:ext cx="2374875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2000" b="1" dirty="0" smtClean="0">
                  <a:latin typeface="华文细黑" panose="02010600040101010101" pitchFamily="2" charset="-122"/>
                  <a:ea typeface="华文细黑" panose="02010600040101010101" pitchFamily="2" charset="-122"/>
                </a:rPr>
                <a:t>01.</a:t>
              </a:r>
              <a:r>
                <a:rPr lang="zh-CN" altLang="en-US" sz="2000" b="1" dirty="0" smtClean="0">
                  <a:latin typeface="华文细黑" panose="02010600040101010101" pitchFamily="2" charset="-122"/>
                  <a:ea typeface="华文细黑" panose="02010600040101010101" pitchFamily="2" charset="-122"/>
                </a:rPr>
                <a:t>电脑控制</a:t>
              </a:r>
              <a:endParaRPr lang="zh-CN" altLang="en-US" sz="2000" b="1" dirty="0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31" name="矩形 102"/>
            <p:cNvSpPr/>
            <p:nvPr/>
          </p:nvSpPr>
          <p:spPr bwMode="auto">
            <a:xfrm>
              <a:off x="6600056" y="1232767"/>
              <a:ext cx="2376264" cy="101136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b="1" dirty="0">
                  <a:solidFill>
                    <a:schemeClr val="tx1">
                      <a:lumMod val="7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通</a:t>
              </a:r>
              <a:r>
                <a:rPr lang="zh-CN" altLang="en-US" sz="1400" b="1" dirty="0" smtClean="0">
                  <a:solidFill>
                    <a:schemeClr val="tx1">
                      <a:lumMod val="7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过</a:t>
              </a:r>
              <a:r>
                <a:rPr lang="zh-CN" altLang="en-US" sz="1400" b="1" dirty="0">
                  <a:solidFill>
                    <a:schemeClr val="tx1">
                      <a:lumMod val="7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定制</a:t>
              </a:r>
              <a:r>
                <a:rPr lang="zh-CN" altLang="en-US" sz="1400" b="1" dirty="0" smtClean="0">
                  <a:solidFill>
                    <a:schemeClr val="tx1">
                      <a:lumMod val="7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的</a:t>
              </a:r>
              <a:r>
                <a:rPr lang="zh-CN" altLang="en-US" sz="1400" b="1" dirty="0">
                  <a:solidFill>
                    <a:schemeClr val="tx1">
                      <a:lumMod val="7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串口协议，开发者</a:t>
              </a:r>
              <a:r>
                <a:rPr lang="zh-CN" altLang="en-US" sz="1400" b="1" dirty="0" smtClean="0">
                  <a:solidFill>
                    <a:schemeClr val="tx1">
                      <a:lumMod val="7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可通</a:t>
              </a:r>
              <a:r>
                <a:rPr lang="zh-CN" altLang="en-US" sz="1400" b="1" dirty="0">
                  <a:solidFill>
                    <a:schemeClr val="tx1">
                      <a:lumMod val="7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过processing，C#方便地进行上位机的编程控制</a:t>
              </a:r>
              <a:endParaRPr lang="zh-CN" altLang="en-US" sz="1400" b="1" dirty="0">
                <a:solidFill>
                  <a:schemeClr val="tx1">
                    <a:lumMod val="7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grpSp>
        <p:nvGrpSpPr>
          <p:cNvPr id="32" name="组合 100"/>
          <p:cNvGrpSpPr/>
          <p:nvPr/>
        </p:nvGrpSpPr>
        <p:grpSpPr>
          <a:xfrm>
            <a:off x="9408368" y="908720"/>
            <a:ext cx="2376264" cy="1330785"/>
            <a:chOff x="6600056" y="913349"/>
            <a:chExt cx="2376264" cy="1330785"/>
          </a:xfrm>
        </p:grpSpPr>
        <p:sp>
          <p:nvSpPr>
            <p:cNvPr id="33" name="文本框 22"/>
            <p:cNvSpPr txBox="1">
              <a:spLocks noChangeArrowheads="1"/>
            </p:cNvSpPr>
            <p:nvPr/>
          </p:nvSpPr>
          <p:spPr bwMode="auto">
            <a:xfrm>
              <a:off x="6601445" y="913349"/>
              <a:ext cx="2374875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2000" b="1" dirty="0" smtClean="0">
                  <a:latin typeface="华文细黑" panose="02010600040101010101" pitchFamily="2" charset="-122"/>
                  <a:ea typeface="华文细黑" panose="02010600040101010101" pitchFamily="2" charset="-122"/>
                </a:rPr>
                <a:t>02.APP</a:t>
              </a:r>
              <a:r>
                <a:rPr lang="zh-CN" altLang="en-US" sz="2000" b="1" dirty="0" smtClean="0">
                  <a:latin typeface="华文细黑" panose="02010600040101010101" pitchFamily="2" charset="-122"/>
                  <a:ea typeface="华文细黑" panose="02010600040101010101" pitchFamily="2" charset="-122"/>
                </a:rPr>
                <a:t>控制</a:t>
              </a:r>
              <a:endParaRPr lang="zh-CN" altLang="en-US" sz="2000" b="1" dirty="0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34" name="矩形 102"/>
            <p:cNvSpPr/>
            <p:nvPr/>
          </p:nvSpPr>
          <p:spPr bwMode="auto">
            <a:xfrm>
              <a:off x="6600056" y="1232767"/>
              <a:ext cx="2376264" cy="101136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b="1" dirty="0">
                  <a:solidFill>
                    <a:schemeClr val="tx1">
                      <a:lumMod val="7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支持手机APP控制，通过蓝牙模块可以进行机器人的远程操控</a:t>
              </a:r>
              <a:endParaRPr lang="zh-CN" altLang="en-US" sz="1400" b="1" dirty="0">
                <a:solidFill>
                  <a:schemeClr val="tx1">
                    <a:lumMod val="7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grpSp>
        <p:nvGrpSpPr>
          <p:cNvPr id="35" name="组合 100"/>
          <p:cNvGrpSpPr/>
          <p:nvPr/>
        </p:nvGrpSpPr>
        <p:grpSpPr>
          <a:xfrm>
            <a:off x="6600056" y="2335785"/>
            <a:ext cx="2543944" cy="1330785"/>
            <a:chOff x="6600056" y="913349"/>
            <a:chExt cx="2376264" cy="1330785"/>
          </a:xfrm>
        </p:grpSpPr>
        <p:sp>
          <p:nvSpPr>
            <p:cNvPr id="36" name="文本框 22"/>
            <p:cNvSpPr txBox="1">
              <a:spLocks noChangeArrowheads="1"/>
            </p:cNvSpPr>
            <p:nvPr/>
          </p:nvSpPr>
          <p:spPr bwMode="auto">
            <a:xfrm>
              <a:off x="6601445" y="913349"/>
              <a:ext cx="2374875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2000" b="1" dirty="0" smtClean="0">
                  <a:latin typeface="华文细黑" panose="02010600040101010101" pitchFamily="2" charset="-122"/>
                  <a:ea typeface="华文细黑" panose="02010600040101010101" pitchFamily="2" charset="-122"/>
                </a:rPr>
                <a:t>03.</a:t>
              </a:r>
              <a:r>
                <a:rPr lang="zh-CN" altLang="en-US" sz="2000" b="1" dirty="0">
                  <a:latin typeface="华文细黑" panose="02010600040101010101" pitchFamily="2" charset="-122"/>
                  <a:ea typeface="华文细黑" panose="02010600040101010101" pitchFamily="2" charset="-122"/>
                </a:rPr>
                <a:t>语音</a:t>
              </a:r>
              <a:r>
                <a:rPr lang="zh-CN" altLang="en-US" sz="2000" b="1" dirty="0" smtClean="0">
                  <a:latin typeface="华文细黑" panose="02010600040101010101" pitchFamily="2" charset="-122"/>
                  <a:ea typeface="华文细黑" panose="02010600040101010101" pitchFamily="2" charset="-122"/>
                </a:rPr>
                <a:t>控制</a:t>
              </a:r>
              <a:endParaRPr lang="zh-CN" altLang="en-US" sz="2000" b="1" dirty="0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37" name="矩形 102"/>
            <p:cNvSpPr/>
            <p:nvPr/>
          </p:nvSpPr>
          <p:spPr bwMode="auto">
            <a:xfrm>
              <a:off x="6600056" y="1232767"/>
              <a:ext cx="2376264" cy="101136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b="1" dirty="0">
                  <a:solidFill>
                    <a:schemeClr val="tx1">
                      <a:lumMod val="7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采</a:t>
              </a:r>
              <a:r>
                <a:rPr lang="zh-CN" altLang="en-US" sz="1400" b="1" dirty="0" smtClean="0">
                  <a:solidFill>
                    <a:schemeClr val="tx1">
                      <a:lumMod val="7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用Microsoft </a:t>
              </a:r>
              <a:r>
                <a:rPr lang="zh-CN" altLang="en-US" sz="1400" b="1" dirty="0">
                  <a:solidFill>
                    <a:schemeClr val="tx1">
                      <a:lumMod val="7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Speech sdk，APP端采用科大讯</a:t>
              </a:r>
              <a:r>
                <a:rPr lang="zh-CN" altLang="en-US" sz="1400" b="1" dirty="0" smtClean="0">
                  <a:solidFill>
                    <a:schemeClr val="tx1">
                      <a:lumMod val="7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飞语</a:t>
              </a:r>
              <a:r>
                <a:rPr lang="zh-CN" altLang="en-US" sz="1400" b="1" dirty="0">
                  <a:solidFill>
                    <a:schemeClr val="tx1">
                      <a:lumMod val="7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音引擎，可精确</a:t>
              </a:r>
              <a:r>
                <a:rPr lang="zh-CN" altLang="en-US" sz="1400" b="1" dirty="0" smtClean="0">
                  <a:solidFill>
                    <a:schemeClr val="tx1">
                      <a:lumMod val="7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语音控</a:t>
              </a:r>
              <a:r>
                <a:rPr lang="zh-CN" altLang="en-US" sz="1400" b="1" dirty="0">
                  <a:solidFill>
                    <a:schemeClr val="tx1">
                      <a:lumMod val="7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制</a:t>
              </a:r>
              <a:r>
                <a:rPr lang="zh-CN" altLang="en-US" sz="1400" b="1" dirty="0" smtClean="0">
                  <a:solidFill>
                    <a:schemeClr val="tx1">
                      <a:lumMod val="7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机</a:t>
              </a:r>
              <a:r>
                <a:rPr lang="zh-CN" altLang="en-US" sz="1400" b="1" dirty="0">
                  <a:solidFill>
                    <a:schemeClr val="tx1">
                      <a:lumMod val="7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器</a:t>
              </a:r>
              <a:r>
                <a:rPr lang="zh-CN" altLang="en-US" sz="1400" b="1" dirty="0" smtClean="0">
                  <a:solidFill>
                    <a:schemeClr val="tx1">
                      <a:lumMod val="7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人</a:t>
              </a:r>
              <a:endParaRPr lang="zh-CN" altLang="en-US" sz="1400" b="1" dirty="0">
                <a:solidFill>
                  <a:schemeClr val="tx1">
                    <a:lumMod val="7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grpSp>
        <p:nvGrpSpPr>
          <p:cNvPr id="38" name="组合 100"/>
          <p:cNvGrpSpPr/>
          <p:nvPr/>
        </p:nvGrpSpPr>
        <p:grpSpPr>
          <a:xfrm>
            <a:off x="9408368" y="2372659"/>
            <a:ext cx="2376264" cy="1330785"/>
            <a:chOff x="6600056" y="913349"/>
            <a:chExt cx="2376264" cy="1330785"/>
          </a:xfrm>
        </p:grpSpPr>
        <p:sp>
          <p:nvSpPr>
            <p:cNvPr id="39" name="文本框 22"/>
            <p:cNvSpPr txBox="1">
              <a:spLocks noChangeArrowheads="1"/>
            </p:cNvSpPr>
            <p:nvPr/>
          </p:nvSpPr>
          <p:spPr bwMode="auto">
            <a:xfrm>
              <a:off x="6601445" y="913349"/>
              <a:ext cx="2374875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2000" b="1" dirty="0" smtClean="0">
                  <a:latin typeface="华文细黑" panose="02010600040101010101" pitchFamily="2" charset="-122"/>
                  <a:ea typeface="华文细黑" panose="02010600040101010101" pitchFamily="2" charset="-122"/>
                </a:rPr>
                <a:t>04.</a:t>
              </a:r>
              <a:r>
                <a:rPr lang="zh-CN" altLang="en-US" sz="2000" b="1" dirty="0">
                  <a:latin typeface="华文细黑" panose="02010600040101010101" pitchFamily="2" charset="-122"/>
                  <a:ea typeface="华文细黑" panose="02010600040101010101" pitchFamily="2" charset="-122"/>
                </a:rPr>
                <a:t>视觉</a:t>
              </a:r>
              <a:r>
                <a:rPr lang="zh-CN" altLang="en-US" sz="2000" b="1" dirty="0" smtClean="0">
                  <a:latin typeface="华文细黑" panose="02010600040101010101" pitchFamily="2" charset="-122"/>
                  <a:ea typeface="华文细黑" panose="02010600040101010101" pitchFamily="2" charset="-122"/>
                </a:rPr>
                <a:t>控制</a:t>
              </a:r>
              <a:endParaRPr lang="zh-CN" altLang="en-US" sz="2000" b="1" dirty="0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40" name="矩形 102"/>
            <p:cNvSpPr/>
            <p:nvPr/>
          </p:nvSpPr>
          <p:spPr bwMode="auto">
            <a:xfrm>
              <a:off x="6600056" y="1232767"/>
              <a:ext cx="2376264" cy="101136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b="1" dirty="0">
                  <a:solidFill>
                    <a:schemeClr val="tx1">
                      <a:lumMod val="7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采用开源视觉Opencv， 通过普通的Web 摄像头就可以完成精确的位置定位</a:t>
              </a:r>
              <a:endParaRPr lang="zh-CN" altLang="en-US" sz="1400" b="1" dirty="0">
                <a:solidFill>
                  <a:schemeClr val="tx1">
                    <a:lumMod val="7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grpSp>
        <p:nvGrpSpPr>
          <p:cNvPr id="41" name="组合 100"/>
          <p:cNvGrpSpPr/>
          <p:nvPr/>
        </p:nvGrpSpPr>
        <p:grpSpPr>
          <a:xfrm>
            <a:off x="6600056" y="3703937"/>
            <a:ext cx="2376264" cy="1330785"/>
            <a:chOff x="6600056" y="913349"/>
            <a:chExt cx="2376264" cy="1330785"/>
          </a:xfrm>
        </p:grpSpPr>
        <p:sp>
          <p:nvSpPr>
            <p:cNvPr id="42" name="文本框 22"/>
            <p:cNvSpPr txBox="1">
              <a:spLocks noChangeArrowheads="1"/>
            </p:cNvSpPr>
            <p:nvPr/>
          </p:nvSpPr>
          <p:spPr bwMode="auto">
            <a:xfrm>
              <a:off x="6601445" y="913349"/>
              <a:ext cx="2374875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2000" b="1" dirty="0" smtClean="0">
                  <a:latin typeface="华文细黑" panose="02010600040101010101" pitchFamily="2" charset="-122"/>
                  <a:ea typeface="华文细黑" panose="02010600040101010101" pitchFamily="2" charset="-122"/>
                </a:rPr>
                <a:t>05.</a:t>
              </a:r>
              <a:r>
                <a:rPr lang="zh-CN" altLang="en-US" sz="2000" b="1" dirty="0">
                  <a:latin typeface="华文细黑" panose="02010600040101010101" pitchFamily="2" charset="-122"/>
                  <a:ea typeface="华文细黑" panose="02010600040101010101" pitchFamily="2" charset="-122"/>
                </a:rPr>
                <a:t>体感</a:t>
              </a:r>
              <a:r>
                <a:rPr lang="zh-CN" altLang="en-US" sz="2000" b="1" dirty="0" smtClean="0">
                  <a:latin typeface="华文细黑" panose="02010600040101010101" pitchFamily="2" charset="-122"/>
                  <a:ea typeface="华文细黑" panose="02010600040101010101" pitchFamily="2" charset="-122"/>
                </a:rPr>
                <a:t>控制</a:t>
              </a:r>
              <a:endParaRPr lang="zh-CN" altLang="en-US" sz="2000" b="1" dirty="0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43" name="矩形 102"/>
            <p:cNvSpPr/>
            <p:nvPr/>
          </p:nvSpPr>
          <p:spPr bwMode="auto">
            <a:xfrm>
              <a:off x="6600056" y="1232767"/>
              <a:ext cx="2376264" cy="101136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b="1" dirty="0">
                  <a:solidFill>
                    <a:schemeClr val="tx1">
                      <a:lumMod val="7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通过Leap </a:t>
              </a:r>
              <a:r>
                <a:rPr lang="zh-CN" altLang="en-US" sz="1400" b="1" dirty="0" smtClean="0">
                  <a:solidFill>
                    <a:schemeClr val="tx1">
                      <a:lumMod val="7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motion</a:t>
              </a:r>
              <a:r>
                <a:rPr lang="zh-CN" altLang="en-US" sz="1400" b="1" dirty="0">
                  <a:solidFill>
                    <a:schemeClr val="tx1">
                      <a:lumMod val="7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以及</a:t>
              </a:r>
              <a:r>
                <a:rPr lang="zh-CN" altLang="en-US" sz="1400" b="1" dirty="0" smtClean="0">
                  <a:solidFill>
                    <a:schemeClr val="tx1">
                      <a:lumMod val="7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其</a:t>
              </a:r>
              <a:r>
                <a:rPr lang="zh-CN" altLang="en-US" sz="1400" b="1" dirty="0">
                  <a:solidFill>
                    <a:schemeClr val="tx1">
                      <a:lumMod val="7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自身高精度，可体感操作机器人完成微小物体的抓取搬运</a:t>
              </a:r>
              <a:endParaRPr lang="zh-CN" altLang="en-US" sz="1400" b="1" dirty="0">
                <a:solidFill>
                  <a:schemeClr val="tx1">
                    <a:lumMod val="7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grpSp>
        <p:nvGrpSpPr>
          <p:cNvPr id="44" name="组合 100"/>
          <p:cNvGrpSpPr/>
          <p:nvPr/>
        </p:nvGrpSpPr>
        <p:grpSpPr>
          <a:xfrm>
            <a:off x="9408368" y="3717032"/>
            <a:ext cx="2376264" cy="1330785"/>
            <a:chOff x="6600056" y="913349"/>
            <a:chExt cx="2376264" cy="1330785"/>
          </a:xfrm>
        </p:grpSpPr>
        <p:sp>
          <p:nvSpPr>
            <p:cNvPr id="45" name="文本框 22"/>
            <p:cNvSpPr txBox="1">
              <a:spLocks noChangeArrowheads="1"/>
            </p:cNvSpPr>
            <p:nvPr/>
          </p:nvSpPr>
          <p:spPr bwMode="auto">
            <a:xfrm>
              <a:off x="6601445" y="913349"/>
              <a:ext cx="2374875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2000" b="1" dirty="0" smtClean="0">
                  <a:latin typeface="华文细黑" panose="02010600040101010101" pitchFamily="2" charset="-122"/>
                  <a:ea typeface="华文细黑" panose="02010600040101010101" pitchFamily="2" charset="-122"/>
                </a:rPr>
                <a:t>06.</a:t>
              </a:r>
              <a:r>
                <a:rPr lang="zh-CN" altLang="en-US" sz="2000" b="1" dirty="0">
                  <a:latin typeface="华文细黑" panose="02010600040101010101" pitchFamily="2" charset="-122"/>
                  <a:ea typeface="华文细黑" panose="02010600040101010101" pitchFamily="2" charset="-122"/>
                </a:rPr>
                <a:t>手势</a:t>
              </a:r>
              <a:r>
                <a:rPr lang="zh-CN" altLang="en-US" sz="2000" b="1" dirty="0" smtClean="0">
                  <a:latin typeface="华文细黑" panose="02010600040101010101" pitchFamily="2" charset="-122"/>
                  <a:ea typeface="华文细黑" panose="02010600040101010101" pitchFamily="2" charset="-122"/>
                </a:rPr>
                <a:t>控制</a:t>
              </a:r>
              <a:endParaRPr lang="zh-CN" altLang="en-US" sz="2000" b="1" dirty="0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46" name="矩形 102"/>
            <p:cNvSpPr/>
            <p:nvPr/>
          </p:nvSpPr>
          <p:spPr bwMode="auto">
            <a:xfrm>
              <a:off x="6600056" y="1232767"/>
              <a:ext cx="2376264" cy="101136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b="1" dirty="0">
                  <a:solidFill>
                    <a:schemeClr val="tx1">
                      <a:lumMod val="7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通过重力加速度传感器采集手势的姿态角度，模拟人的关节运动，实现手势控制</a:t>
              </a:r>
              <a:endParaRPr lang="zh-CN" altLang="en-US" sz="1400" b="1" dirty="0">
                <a:solidFill>
                  <a:schemeClr val="tx1">
                    <a:lumMod val="7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grpSp>
        <p:nvGrpSpPr>
          <p:cNvPr id="47" name="组合 100"/>
          <p:cNvGrpSpPr/>
          <p:nvPr/>
        </p:nvGrpSpPr>
        <p:grpSpPr>
          <a:xfrm>
            <a:off x="6600056" y="5144097"/>
            <a:ext cx="2376264" cy="1330785"/>
            <a:chOff x="6600056" y="913349"/>
            <a:chExt cx="2376264" cy="1330785"/>
          </a:xfrm>
        </p:grpSpPr>
        <p:sp>
          <p:nvSpPr>
            <p:cNvPr id="48" name="文本框 22"/>
            <p:cNvSpPr txBox="1">
              <a:spLocks noChangeArrowheads="1"/>
            </p:cNvSpPr>
            <p:nvPr/>
          </p:nvSpPr>
          <p:spPr bwMode="auto">
            <a:xfrm>
              <a:off x="6601445" y="913349"/>
              <a:ext cx="2374875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2000" b="1" dirty="0" smtClean="0">
                  <a:latin typeface="华文细黑" panose="02010600040101010101" pitchFamily="2" charset="-122"/>
                  <a:ea typeface="华文细黑" panose="02010600040101010101" pitchFamily="2" charset="-122"/>
                </a:rPr>
                <a:t>07.</a:t>
              </a:r>
              <a:r>
                <a:rPr lang="zh-CN" altLang="en-US" sz="2000" b="1" dirty="0" smtClean="0">
                  <a:latin typeface="华文细黑" panose="02010600040101010101" pitchFamily="2" charset="-122"/>
                  <a:ea typeface="华文细黑" panose="02010600040101010101" pitchFamily="2" charset="-122"/>
                </a:rPr>
                <a:t>脑电波控制</a:t>
              </a:r>
              <a:endParaRPr lang="zh-CN" altLang="en-US" sz="2000" b="1" dirty="0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49" name="矩形 102"/>
            <p:cNvSpPr/>
            <p:nvPr/>
          </p:nvSpPr>
          <p:spPr bwMode="auto">
            <a:xfrm>
              <a:off x="6600056" y="1232767"/>
              <a:ext cx="2376264" cy="101136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b="1" dirty="0">
                  <a:solidFill>
                    <a:schemeClr val="tx1">
                      <a:lumMod val="7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通</a:t>
              </a:r>
              <a:r>
                <a:rPr lang="zh-CN" altLang="en-US" sz="1400" b="1" dirty="0" smtClean="0">
                  <a:solidFill>
                    <a:schemeClr val="tx1">
                      <a:lumMod val="7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过EEG</a:t>
              </a:r>
              <a:r>
                <a:rPr lang="zh-CN" altLang="en-US" sz="1400" b="1" dirty="0">
                  <a:solidFill>
                    <a:schemeClr val="tx1">
                      <a:lumMod val="7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传感</a:t>
              </a:r>
              <a:r>
                <a:rPr lang="zh-CN" altLang="en-US" sz="1400" b="1" dirty="0" smtClean="0">
                  <a:solidFill>
                    <a:schemeClr val="tx1">
                      <a:lumMod val="7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器采</a:t>
              </a:r>
              <a:r>
                <a:rPr lang="zh-CN" altLang="en-US" sz="1400" b="1" dirty="0">
                  <a:solidFill>
                    <a:schemeClr val="tx1">
                      <a:lumMod val="7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集人注意力的强</a:t>
              </a:r>
              <a:r>
                <a:rPr lang="zh-CN" altLang="en-US" sz="1400" b="1" dirty="0" smtClean="0">
                  <a:solidFill>
                    <a:schemeClr val="tx1">
                      <a:lumMod val="7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度用于触发机器人完成设</a:t>
              </a:r>
              <a:r>
                <a:rPr lang="zh-CN" altLang="en-US" sz="1400" b="1" dirty="0">
                  <a:solidFill>
                    <a:schemeClr val="tx1">
                      <a:lumMod val="7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定的动</a:t>
              </a:r>
              <a:r>
                <a:rPr lang="zh-CN" altLang="en-US" sz="1400" b="1" dirty="0" smtClean="0">
                  <a:solidFill>
                    <a:schemeClr val="tx1">
                      <a:lumMod val="7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+mn-ea"/>
                </a:rPr>
                <a:t>作</a:t>
              </a:r>
              <a:endParaRPr lang="zh-CN" altLang="en-US" sz="1400" b="1" dirty="0">
                <a:solidFill>
                  <a:schemeClr val="tx1">
                    <a:lumMod val="7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76592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7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4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7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1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7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7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8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7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7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7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7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7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7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200"/>
                            </p:stCondLst>
                            <p:childTnLst>
                              <p:par>
                                <p:cTn id="4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7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7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7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占位符 8"/>
          <p:cNvSpPr txBox="1"/>
          <p:nvPr>
            <p:custDataLst>
              <p:tags r:id="rId2"/>
            </p:custDataLst>
          </p:nvPr>
        </p:nvSpPr>
        <p:spPr>
          <a:xfrm>
            <a:off x="1047102" y="3314830"/>
            <a:ext cx="3203671" cy="2646167"/>
          </a:xfrm>
          <a:prstGeom prst="rect">
            <a:avLst/>
          </a:prstGeom>
          <a:ln>
            <a:noFill/>
            <a:prstDash val="sysDash"/>
          </a:ln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600" dirty="0">
                <a:latin typeface="华文细黑" charset="0"/>
                <a:ea typeface="华文细黑" charset="0"/>
                <a:cs typeface="+mj-cs"/>
              </a:rPr>
              <a:t>机电一体化</a:t>
            </a:r>
          </a:p>
          <a:p>
            <a:r>
              <a:rPr lang="zh-CN" altLang="en-US" sz="2600" dirty="0">
                <a:latin typeface="华文细黑" charset="0"/>
                <a:ea typeface="华文细黑" charset="0"/>
                <a:cs typeface="+mj-cs"/>
              </a:rPr>
              <a:t>机械机构</a:t>
            </a:r>
          </a:p>
          <a:p>
            <a:r>
              <a:rPr lang="zh-CN" altLang="en-US" sz="2600" dirty="0">
                <a:latin typeface="华文细黑" charset="0"/>
                <a:ea typeface="华文细黑" charset="0"/>
                <a:cs typeface="+mj-cs"/>
              </a:rPr>
              <a:t>电脑</a:t>
            </a:r>
            <a:r>
              <a:rPr lang="zh-CN" altLang="en-US" sz="2600" dirty="0" smtClean="0">
                <a:latin typeface="华文细黑" charset="0"/>
                <a:ea typeface="华文细黑" charset="0"/>
                <a:cs typeface="+mj-cs"/>
              </a:rPr>
              <a:t>编程</a:t>
            </a:r>
            <a:endParaRPr lang="en-US" altLang="zh-CN" sz="2600" dirty="0" smtClean="0">
              <a:latin typeface="华文细黑" charset="0"/>
              <a:ea typeface="华文细黑" charset="0"/>
              <a:cs typeface="+mj-cs"/>
            </a:endParaRPr>
          </a:p>
          <a:p>
            <a:r>
              <a:rPr lang="zh-CN" altLang="en-US" sz="2600" dirty="0" smtClean="0">
                <a:latin typeface="华文细黑" charset="0"/>
                <a:ea typeface="华文细黑" charset="0"/>
                <a:cs typeface="+mj-cs"/>
              </a:rPr>
              <a:t>机器人实验室</a:t>
            </a:r>
            <a:endParaRPr lang="zh-CN" altLang="en-US" sz="2600" dirty="0">
              <a:latin typeface="华文细黑" charset="0"/>
              <a:ea typeface="华文细黑" charset="0"/>
              <a:cs typeface="+mj-cs"/>
            </a:endParaRPr>
          </a:p>
        </p:txBody>
      </p:sp>
      <p:sp>
        <p:nvSpPr>
          <p:cNvPr id="15" name="文本占位符 7"/>
          <p:cNvSpPr txBox="1"/>
          <p:nvPr>
            <p:custDataLst>
              <p:tags r:id="rId3"/>
            </p:custDataLst>
          </p:nvPr>
        </p:nvSpPr>
        <p:spPr>
          <a:xfrm>
            <a:off x="4501150" y="3289429"/>
            <a:ext cx="3203671" cy="2646166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lang="zh-CN" altLang="en-US" sz="2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lang="zh-CN" alt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lang="zh-CN" alt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lang="zh-CN" alt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lang="zh-CN" alt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600" dirty="0">
                <a:latin typeface="华文细黑" charset="0"/>
                <a:ea typeface="华文细黑" charset="0"/>
                <a:cs typeface="+mj-cs"/>
              </a:rPr>
              <a:t>DIY</a:t>
            </a:r>
            <a:r>
              <a:rPr sz="2600" dirty="0">
                <a:latin typeface="华文细黑" charset="0"/>
                <a:ea typeface="华文细黑" charset="0"/>
                <a:cs typeface="+mj-cs"/>
              </a:rPr>
              <a:t>工具</a:t>
            </a:r>
          </a:p>
          <a:p>
            <a:pPr algn="ctr"/>
            <a:r>
              <a:rPr sz="2600" dirty="0">
                <a:latin typeface="华文细黑" charset="0"/>
                <a:ea typeface="华文细黑" charset="0"/>
                <a:cs typeface="+mj-cs"/>
              </a:rPr>
              <a:t>创意加法</a:t>
            </a:r>
          </a:p>
          <a:p>
            <a:pPr algn="ctr"/>
            <a:r>
              <a:rPr sz="2600" dirty="0">
                <a:latin typeface="华文细黑" charset="0"/>
                <a:ea typeface="华文细黑" charset="0"/>
                <a:cs typeface="+mj-cs"/>
              </a:rPr>
              <a:t>组合应用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888048" y="2628900"/>
            <a:ext cx="10023475" cy="590550"/>
            <a:chOff x="4000" y="3975"/>
            <a:chExt cx="15785" cy="930"/>
          </a:xfrm>
        </p:grpSpPr>
        <p:sp>
          <p:nvSpPr>
            <p:cNvPr id="12" name="文本占位符 6"/>
            <p:cNvSpPr txBox="1"/>
            <p:nvPr>
              <p:custDataLst>
                <p:tags r:id="rId5"/>
              </p:custDataLst>
            </p:nvPr>
          </p:nvSpPr>
          <p:spPr>
            <a:xfrm>
              <a:off x="4000" y="3990"/>
              <a:ext cx="5045" cy="914"/>
            </a:xfrm>
            <a:prstGeom prst="rect">
              <a:avLst/>
            </a:prstGeom>
            <a:ln>
              <a:noFill/>
              <a:prstDash val="sysDash"/>
            </a:ln>
          </p:spPr>
          <p:txBody>
            <a:bodyPr anchor="ctr" anchorCtr="0">
              <a:normAutofit/>
            </a:bodyPr>
            <a:lstStyle>
              <a:defPPr>
                <a:defRPr lang="zh-CN"/>
              </a:defPPr>
              <a:lvl1pPr indent="0" algn="ctr">
                <a:lnSpc>
                  <a:spcPct val="90000"/>
                </a:lnSpc>
                <a:spcBef>
                  <a:spcPts val="1000"/>
                </a:spcBef>
                <a:buFont typeface="Arial" pitchFamily="34" charset="0"/>
                <a:buNone/>
                <a:defRPr sz="2800"/>
              </a:lvl1pPr>
              <a:lvl2pPr indent="0">
                <a:lnSpc>
                  <a:spcPct val="90000"/>
                </a:lnSpc>
                <a:spcBef>
                  <a:spcPts val="500"/>
                </a:spcBef>
                <a:buFont typeface="Arial" pitchFamily="34" charset="0"/>
                <a:buNone/>
                <a:defRPr sz="2400"/>
              </a:lvl2pPr>
              <a:lvl3pPr indent="0">
                <a:lnSpc>
                  <a:spcPct val="90000"/>
                </a:lnSpc>
                <a:spcBef>
                  <a:spcPts val="500"/>
                </a:spcBef>
                <a:buFont typeface="Arial" pitchFamily="34" charset="0"/>
                <a:buNone/>
                <a:defRPr sz="2000"/>
              </a:lvl3pPr>
              <a:lvl4pPr indent="0">
                <a:lnSpc>
                  <a:spcPct val="90000"/>
                </a:lnSpc>
                <a:spcBef>
                  <a:spcPts val="500"/>
                </a:spcBef>
                <a:buFont typeface="Arial" pitchFamily="34" charset="0"/>
                <a:buNone/>
              </a:lvl4pPr>
              <a:lvl5pPr indent="0">
                <a:lnSpc>
                  <a:spcPct val="90000"/>
                </a:lnSpc>
                <a:spcBef>
                  <a:spcPts val="500"/>
                </a:spcBef>
                <a:buFont typeface="Arial" pitchFamily="34" charset="0"/>
                <a:buNone/>
              </a:lvl5pPr>
              <a:lvl6pPr marL="2514600" indent="-228600">
                <a:lnSpc>
                  <a:spcPct val="90000"/>
                </a:lnSpc>
                <a:spcBef>
                  <a:spcPts val="500"/>
                </a:spcBef>
                <a:buFont typeface="Arial" pitchFamily="34" charset="0"/>
                <a:buChar char="•"/>
              </a:lvl6pPr>
              <a:lvl7pPr marL="2971800" indent="-228600">
                <a:lnSpc>
                  <a:spcPct val="90000"/>
                </a:lnSpc>
                <a:spcBef>
                  <a:spcPts val="500"/>
                </a:spcBef>
                <a:buFont typeface="Arial" pitchFamily="34" charset="0"/>
                <a:buChar char="•"/>
              </a:lvl7pPr>
              <a:lvl8pPr marL="3429000" indent="-228600">
                <a:lnSpc>
                  <a:spcPct val="90000"/>
                </a:lnSpc>
                <a:spcBef>
                  <a:spcPts val="500"/>
                </a:spcBef>
                <a:buFont typeface="Arial" pitchFamily="34" charset="0"/>
                <a:buChar char="•"/>
              </a:lvl8pPr>
              <a:lvl9pPr marL="3886200" indent="-228600">
                <a:lnSpc>
                  <a:spcPct val="90000"/>
                </a:lnSpc>
                <a:spcBef>
                  <a:spcPts val="500"/>
                </a:spcBef>
                <a:buFont typeface="Arial" pitchFamily="34" charset="0"/>
                <a:buChar char="•"/>
              </a:lvl9pPr>
            </a:lstStyle>
            <a:p>
              <a:pPr algn="ctr"/>
              <a:r>
                <a:rPr lang="zh-CN" altLang="en-US" b="1" dirty="0">
                  <a:latin typeface="华文细黑" charset="0"/>
                  <a:ea typeface="华文细黑" charset="0"/>
                  <a:cs typeface="+mj-cs"/>
                </a:rPr>
                <a:t>教育</a:t>
              </a:r>
            </a:p>
          </p:txBody>
        </p:sp>
        <p:sp>
          <p:nvSpPr>
            <p:cNvPr id="14" name="文本占位符 10"/>
            <p:cNvSpPr txBox="1"/>
            <p:nvPr>
              <p:custDataLst>
                <p:tags r:id="rId6"/>
              </p:custDataLst>
            </p:nvPr>
          </p:nvSpPr>
          <p:spPr>
            <a:xfrm>
              <a:off x="9370" y="3975"/>
              <a:ext cx="5045" cy="914"/>
            </a:xfrm>
            <a:prstGeom prst="rect">
              <a:avLst/>
            </a:prstGeom>
            <a:ln>
              <a:noFill/>
              <a:prstDash val="sysDash"/>
            </a:ln>
          </p:spPr>
          <p:txBody>
            <a:bodyPr anchor="ctr" anchorCtr="0">
              <a:normAutofit/>
            </a:bodyPr>
            <a:lstStyle>
              <a:defPPr>
                <a:defRPr lang="zh-CN"/>
              </a:defPPr>
              <a:lvl1pPr indent="0" algn="ctr">
                <a:lnSpc>
                  <a:spcPct val="90000"/>
                </a:lnSpc>
                <a:spcBef>
                  <a:spcPts val="1000"/>
                </a:spcBef>
                <a:buFont typeface="Arial" pitchFamily="34" charset="0"/>
                <a:buNone/>
                <a:defRPr sz="2800"/>
              </a:lvl1pPr>
              <a:lvl2pPr indent="0">
                <a:lnSpc>
                  <a:spcPct val="90000"/>
                </a:lnSpc>
                <a:spcBef>
                  <a:spcPts val="500"/>
                </a:spcBef>
                <a:buFont typeface="Arial" pitchFamily="34" charset="0"/>
                <a:buNone/>
                <a:defRPr sz="2400"/>
              </a:lvl2pPr>
              <a:lvl3pPr indent="0">
                <a:lnSpc>
                  <a:spcPct val="90000"/>
                </a:lnSpc>
                <a:spcBef>
                  <a:spcPts val="500"/>
                </a:spcBef>
                <a:buFont typeface="Arial" pitchFamily="34" charset="0"/>
                <a:buNone/>
                <a:defRPr sz="2000"/>
              </a:lvl3pPr>
              <a:lvl4pPr indent="0">
                <a:lnSpc>
                  <a:spcPct val="90000"/>
                </a:lnSpc>
                <a:spcBef>
                  <a:spcPts val="500"/>
                </a:spcBef>
                <a:buFont typeface="Arial" pitchFamily="34" charset="0"/>
                <a:buNone/>
              </a:lvl4pPr>
              <a:lvl5pPr indent="0">
                <a:lnSpc>
                  <a:spcPct val="90000"/>
                </a:lnSpc>
                <a:spcBef>
                  <a:spcPts val="500"/>
                </a:spcBef>
                <a:buFont typeface="Arial" pitchFamily="34" charset="0"/>
                <a:buNone/>
              </a:lvl5pPr>
              <a:lvl6pPr marL="2514600" indent="-228600">
                <a:lnSpc>
                  <a:spcPct val="90000"/>
                </a:lnSpc>
                <a:spcBef>
                  <a:spcPts val="500"/>
                </a:spcBef>
                <a:buFont typeface="Arial" pitchFamily="34" charset="0"/>
                <a:buChar char="•"/>
              </a:lvl6pPr>
              <a:lvl7pPr marL="2971800" indent="-228600">
                <a:lnSpc>
                  <a:spcPct val="90000"/>
                </a:lnSpc>
                <a:spcBef>
                  <a:spcPts val="500"/>
                </a:spcBef>
                <a:buFont typeface="Arial" pitchFamily="34" charset="0"/>
                <a:buChar char="•"/>
              </a:lvl7pPr>
              <a:lvl8pPr marL="3429000" indent="-228600">
                <a:lnSpc>
                  <a:spcPct val="90000"/>
                </a:lnSpc>
                <a:spcBef>
                  <a:spcPts val="500"/>
                </a:spcBef>
                <a:buFont typeface="Arial" pitchFamily="34" charset="0"/>
                <a:buChar char="•"/>
              </a:lvl8pPr>
              <a:lvl9pPr marL="3886200" indent="-228600">
                <a:lnSpc>
                  <a:spcPct val="90000"/>
                </a:lnSpc>
                <a:spcBef>
                  <a:spcPts val="500"/>
                </a:spcBef>
                <a:buFont typeface="Arial" pitchFamily="34" charset="0"/>
                <a:buChar char="•"/>
              </a:lvl9pPr>
            </a:lstStyle>
            <a:p>
              <a:r>
                <a:rPr lang="zh-CN" altLang="en-US" b="1" dirty="0">
                  <a:latin typeface="华文细黑" charset="0"/>
                  <a:ea typeface="华文细黑" charset="0"/>
                  <a:cs typeface="+mj-cs"/>
                </a:rPr>
                <a:t>创客</a:t>
              </a:r>
            </a:p>
          </p:txBody>
        </p:sp>
        <p:sp>
          <p:nvSpPr>
            <p:cNvPr id="16" name="文本占位符 11"/>
            <p:cNvSpPr txBox="1"/>
            <p:nvPr>
              <p:custDataLst>
                <p:tags r:id="rId7"/>
              </p:custDataLst>
            </p:nvPr>
          </p:nvSpPr>
          <p:spPr>
            <a:xfrm>
              <a:off x="14740" y="3991"/>
              <a:ext cx="5045" cy="914"/>
            </a:xfrm>
            <a:prstGeom prst="rect">
              <a:avLst/>
            </a:prstGeom>
            <a:ln>
              <a:noFill/>
              <a:prstDash val="sysDash"/>
            </a:ln>
          </p:spPr>
          <p:txBody>
            <a:bodyPr anchor="ctr" anchorCtr="0">
              <a:normAutofit/>
            </a:bodyPr>
            <a:lstStyle>
              <a:defPPr>
                <a:defRPr lang="zh-CN"/>
              </a:defPPr>
              <a:lvl1pPr indent="0" algn="ctr">
                <a:lnSpc>
                  <a:spcPct val="90000"/>
                </a:lnSpc>
                <a:spcBef>
                  <a:spcPts val="1000"/>
                </a:spcBef>
                <a:buFont typeface="Arial" pitchFamily="34" charset="0"/>
                <a:buNone/>
                <a:defRPr sz="2800"/>
              </a:lvl1pPr>
              <a:lvl2pPr indent="0">
                <a:lnSpc>
                  <a:spcPct val="90000"/>
                </a:lnSpc>
                <a:spcBef>
                  <a:spcPts val="500"/>
                </a:spcBef>
                <a:buFont typeface="Arial" pitchFamily="34" charset="0"/>
                <a:buNone/>
                <a:defRPr sz="2400"/>
              </a:lvl2pPr>
              <a:lvl3pPr indent="0">
                <a:lnSpc>
                  <a:spcPct val="90000"/>
                </a:lnSpc>
                <a:spcBef>
                  <a:spcPts val="500"/>
                </a:spcBef>
                <a:buFont typeface="Arial" pitchFamily="34" charset="0"/>
                <a:buNone/>
                <a:defRPr sz="2000"/>
              </a:lvl3pPr>
              <a:lvl4pPr indent="0">
                <a:lnSpc>
                  <a:spcPct val="90000"/>
                </a:lnSpc>
                <a:spcBef>
                  <a:spcPts val="500"/>
                </a:spcBef>
                <a:buFont typeface="Arial" pitchFamily="34" charset="0"/>
                <a:buNone/>
              </a:lvl4pPr>
              <a:lvl5pPr indent="0">
                <a:lnSpc>
                  <a:spcPct val="90000"/>
                </a:lnSpc>
                <a:spcBef>
                  <a:spcPts val="500"/>
                </a:spcBef>
                <a:buFont typeface="Arial" pitchFamily="34" charset="0"/>
                <a:buNone/>
              </a:lvl5pPr>
              <a:lvl6pPr marL="2514600" indent="-228600">
                <a:lnSpc>
                  <a:spcPct val="90000"/>
                </a:lnSpc>
                <a:spcBef>
                  <a:spcPts val="500"/>
                </a:spcBef>
                <a:buFont typeface="Arial" pitchFamily="34" charset="0"/>
                <a:buChar char="•"/>
              </a:lvl6pPr>
              <a:lvl7pPr marL="2971800" indent="-228600">
                <a:lnSpc>
                  <a:spcPct val="90000"/>
                </a:lnSpc>
                <a:spcBef>
                  <a:spcPts val="500"/>
                </a:spcBef>
                <a:buFont typeface="Arial" pitchFamily="34" charset="0"/>
                <a:buChar char="•"/>
              </a:lvl7pPr>
              <a:lvl8pPr marL="3429000" indent="-228600">
                <a:lnSpc>
                  <a:spcPct val="90000"/>
                </a:lnSpc>
                <a:spcBef>
                  <a:spcPts val="500"/>
                </a:spcBef>
                <a:buFont typeface="Arial" pitchFamily="34" charset="0"/>
                <a:buChar char="•"/>
              </a:lvl8pPr>
              <a:lvl9pPr marL="3886200" indent="-228600">
                <a:lnSpc>
                  <a:spcPct val="90000"/>
                </a:lnSpc>
                <a:spcBef>
                  <a:spcPts val="500"/>
                </a:spcBef>
                <a:buFont typeface="Arial" pitchFamily="34" charset="0"/>
                <a:buChar char="•"/>
              </a:lvl9pPr>
            </a:lstStyle>
            <a:p>
              <a:r>
                <a:rPr lang="zh-CN" altLang="en-US" b="1" dirty="0">
                  <a:latin typeface="华文细黑" charset="0"/>
                  <a:ea typeface="华文细黑" charset="0"/>
                  <a:cs typeface="+mj-cs"/>
                </a:rPr>
                <a:t>工厂</a:t>
              </a:r>
            </a:p>
          </p:txBody>
        </p:sp>
      </p:grpSp>
      <p:sp>
        <p:nvSpPr>
          <p:cNvPr id="17" name="文本占位符 13"/>
          <p:cNvSpPr txBox="1"/>
          <p:nvPr>
            <p:custDataLst>
              <p:tags r:id="rId4"/>
            </p:custDataLst>
          </p:nvPr>
        </p:nvSpPr>
        <p:spPr>
          <a:xfrm>
            <a:off x="7904395" y="3314828"/>
            <a:ext cx="3203672" cy="2646166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lang="zh-CN" altLang="en-US" sz="2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lang="zh-CN" alt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lang="zh-CN" alt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lang="zh-CN" alt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lang="zh-CN" alt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600" dirty="0">
                <a:latin typeface="华文细黑" charset="0"/>
                <a:ea typeface="华文细黑" charset="0"/>
                <a:cs typeface="+mj-cs"/>
              </a:rPr>
              <a:t>类目分拣</a:t>
            </a:r>
          </a:p>
          <a:p>
            <a:pPr algn="ctr"/>
            <a:r>
              <a:rPr lang="zh-CN" altLang="en-US" sz="2600" dirty="0">
                <a:latin typeface="华文细黑" charset="0"/>
                <a:ea typeface="华文细黑" charset="0"/>
                <a:cs typeface="+mj-cs"/>
              </a:rPr>
              <a:t>重复测试</a:t>
            </a:r>
          </a:p>
          <a:p>
            <a:pPr algn="ctr"/>
            <a:r>
              <a:rPr lang="zh-CN" altLang="en-US" sz="2600" dirty="0">
                <a:latin typeface="华文细黑" charset="0"/>
                <a:ea typeface="华文细黑" charset="0"/>
                <a:cs typeface="+mj-cs"/>
              </a:rPr>
              <a:t>产品协同</a:t>
            </a:r>
          </a:p>
          <a:p>
            <a:pPr algn="ctr"/>
            <a:r>
              <a:rPr lang="zh-CN" altLang="en-US" sz="2600" dirty="0">
                <a:latin typeface="华文细黑" charset="0"/>
                <a:ea typeface="华文细黑" charset="0"/>
                <a:cs typeface="+mj-cs"/>
              </a:rPr>
              <a:t>规避危险生产程序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3853815" y="423545"/>
            <a:ext cx="50495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>
                <a:latin typeface="华文细黑" charset="0"/>
                <a:ea typeface="华文细黑" charset="0"/>
                <a:cs typeface="+mj-cs"/>
              </a:rPr>
              <a:t>目标用户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>
            <a:spLocks/>
          </p:cNvSpPr>
          <p:nvPr/>
        </p:nvSpPr>
        <p:spPr>
          <a:xfrm>
            <a:off x="0" y="1011208"/>
            <a:ext cx="12192000" cy="3600000"/>
          </a:xfrm>
          <a:prstGeom prst="rect">
            <a:avLst/>
          </a:prstGeom>
          <a:solidFill>
            <a:srgbClr val="1917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68" y="1011208"/>
            <a:ext cx="3600000" cy="3600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4234" y="1011208"/>
            <a:ext cx="3600000" cy="36000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4192" y="1011208"/>
            <a:ext cx="3600000" cy="3600000"/>
          </a:xfrm>
          <a:prstGeom prst="rect">
            <a:avLst/>
          </a:prstGeom>
        </p:spPr>
      </p:pic>
      <p:sp>
        <p:nvSpPr>
          <p:cNvPr id="37" name="文本框 36"/>
          <p:cNvSpPr txBox="1"/>
          <p:nvPr/>
        </p:nvSpPr>
        <p:spPr>
          <a:xfrm>
            <a:off x="551184" y="315941"/>
            <a:ext cx="31142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latin typeface="华文细黑" panose="02010600040101010101" pitchFamily="2" charset="-122"/>
                <a:ea typeface="华文细黑" panose="02010600040101010101" pitchFamily="2" charset="-122"/>
              </a:rPr>
              <a:t>更多</a:t>
            </a:r>
            <a:r>
              <a:rPr lang="zh-CN" altLang="en-US" sz="2400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方向</a:t>
            </a:r>
          </a:p>
        </p:txBody>
      </p:sp>
      <p:grpSp>
        <p:nvGrpSpPr>
          <p:cNvPr id="41" name="组合 40"/>
          <p:cNvGrpSpPr/>
          <p:nvPr/>
        </p:nvGrpSpPr>
        <p:grpSpPr>
          <a:xfrm flipV="1">
            <a:off x="5961861" y="4293096"/>
            <a:ext cx="268283" cy="231278"/>
            <a:chOff x="6744072" y="4437112"/>
            <a:chExt cx="268282" cy="231278"/>
          </a:xfrm>
        </p:grpSpPr>
        <p:sp>
          <p:nvSpPr>
            <p:cNvPr id="42" name="等腰三角形 41"/>
            <p:cNvSpPr/>
            <p:nvPr/>
          </p:nvSpPr>
          <p:spPr>
            <a:xfrm>
              <a:off x="6744072" y="4437112"/>
              <a:ext cx="268282" cy="231278"/>
            </a:xfrm>
            <a:prstGeom prst="triangle">
              <a:avLst/>
            </a:prstGeom>
            <a:solidFill>
              <a:srgbClr val="A29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3" name="等腰三角形 42"/>
            <p:cNvSpPr/>
            <p:nvPr/>
          </p:nvSpPr>
          <p:spPr>
            <a:xfrm>
              <a:off x="6817526" y="4519487"/>
              <a:ext cx="121374" cy="104633"/>
            </a:xfrm>
            <a:prstGeom prst="triangle">
              <a:avLst/>
            </a:prstGeom>
            <a:solidFill>
              <a:srgbClr val="231F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4331804" y="4732283"/>
            <a:ext cx="3528392" cy="1825374"/>
            <a:chOff x="4331804" y="4732283"/>
            <a:chExt cx="3528392" cy="1825374"/>
          </a:xfrm>
        </p:grpSpPr>
        <p:sp>
          <p:nvSpPr>
            <p:cNvPr id="69" name="文本框 68"/>
            <p:cNvSpPr txBox="1"/>
            <p:nvPr/>
          </p:nvSpPr>
          <p:spPr>
            <a:xfrm>
              <a:off x="4367808" y="4732283"/>
              <a:ext cx="345638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 smtClean="0">
                  <a:latin typeface="华文细黑" panose="02010600040101010101" pitchFamily="2" charset="-122"/>
                  <a:ea typeface="华文细黑" panose="02010600040101010101" pitchFamily="2" charset="-122"/>
                </a:rPr>
                <a:t>02.3D</a:t>
              </a:r>
              <a:r>
                <a:rPr lang="zh-CN" altLang="en-US" sz="2000" b="1" dirty="0">
                  <a:latin typeface="华文细黑" panose="02010600040101010101" pitchFamily="2" charset="-122"/>
                  <a:ea typeface="华文细黑" panose="02010600040101010101" pitchFamily="2" charset="-122"/>
                </a:rPr>
                <a:t>打印</a:t>
              </a:r>
            </a:p>
          </p:txBody>
        </p:sp>
        <p:sp>
          <p:nvSpPr>
            <p:cNvPr id="70" name="文本框 69"/>
            <p:cNvSpPr txBox="1"/>
            <p:nvPr/>
          </p:nvSpPr>
          <p:spPr>
            <a:xfrm>
              <a:off x="4331804" y="5172662"/>
              <a:ext cx="3528392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400" b="1" dirty="0">
                  <a:latin typeface="华文细黑" panose="02010600040101010101" pitchFamily="2" charset="-122"/>
                  <a:ea typeface="华文细黑" panose="02010600040101010101" pitchFamily="2" charset="-122"/>
                </a:rPr>
                <a:t>重复精度高以及末端开源特点，使其与</a:t>
              </a:r>
              <a:r>
                <a:rPr lang="en-US" altLang="zh-CN" sz="1400" b="1" dirty="0">
                  <a:latin typeface="华文细黑" panose="02010600040101010101" pitchFamily="2" charset="-122"/>
                  <a:ea typeface="华文细黑" panose="02010600040101010101" pitchFamily="2" charset="-122"/>
                </a:rPr>
                <a:t>3D</a:t>
              </a:r>
              <a:r>
                <a:rPr lang="zh-CN" altLang="en-US" sz="1400" b="1" dirty="0">
                  <a:latin typeface="华文细黑" panose="02010600040101010101" pitchFamily="2" charset="-122"/>
                  <a:ea typeface="华文细黑" panose="02010600040101010101" pitchFamily="2" charset="-122"/>
                </a:rPr>
                <a:t>挤出头完美结合，可以完成相对精度较高的</a:t>
              </a:r>
              <a:r>
                <a:rPr lang="en-US" altLang="zh-CN" sz="1400" b="1" dirty="0">
                  <a:latin typeface="华文细黑" panose="02010600040101010101" pitchFamily="2" charset="-122"/>
                  <a:ea typeface="华文细黑" panose="02010600040101010101" pitchFamily="2" charset="-122"/>
                </a:rPr>
                <a:t>3D</a:t>
              </a:r>
              <a:r>
                <a:rPr lang="zh-CN" altLang="en-US" sz="1400" b="1" dirty="0">
                  <a:latin typeface="华文细黑" panose="02010600040101010101" pitchFamily="2" charset="-122"/>
                  <a:ea typeface="华文细黑" panose="02010600040101010101" pitchFamily="2" charset="-122"/>
                </a:rPr>
                <a:t>打印工作，集机械臂与</a:t>
              </a:r>
              <a:r>
                <a:rPr lang="en-US" altLang="zh-CN" sz="1400" b="1" dirty="0">
                  <a:latin typeface="华文细黑" panose="02010600040101010101" pitchFamily="2" charset="-122"/>
                  <a:ea typeface="华文细黑" panose="02010600040101010101" pitchFamily="2" charset="-122"/>
                </a:rPr>
                <a:t>3D</a:t>
              </a:r>
              <a:r>
                <a:rPr lang="zh-CN" altLang="en-US" sz="1400" b="1" dirty="0">
                  <a:latin typeface="华文细黑" panose="02010600040101010101" pitchFamily="2" charset="-122"/>
                  <a:ea typeface="华文细黑" panose="02010600040101010101" pitchFamily="2" charset="-122"/>
                </a:rPr>
                <a:t>打印机功能于一身，现实版的多面手。</a:t>
              </a:r>
            </a:p>
          </p:txBody>
        </p:sp>
      </p:grpSp>
      <p:grpSp>
        <p:nvGrpSpPr>
          <p:cNvPr id="46" name="组合 45"/>
          <p:cNvGrpSpPr/>
          <p:nvPr/>
        </p:nvGrpSpPr>
        <p:grpSpPr>
          <a:xfrm flipV="1">
            <a:off x="9850093" y="4293096"/>
            <a:ext cx="268283" cy="231278"/>
            <a:chOff x="6744072" y="4437112"/>
            <a:chExt cx="268282" cy="231278"/>
          </a:xfrm>
        </p:grpSpPr>
        <p:sp>
          <p:nvSpPr>
            <p:cNvPr id="49" name="等腰三角形 48"/>
            <p:cNvSpPr/>
            <p:nvPr/>
          </p:nvSpPr>
          <p:spPr>
            <a:xfrm>
              <a:off x="6744072" y="4437112"/>
              <a:ext cx="268282" cy="231278"/>
            </a:xfrm>
            <a:prstGeom prst="triangle">
              <a:avLst/>
            </a:prstGeom>
            <a:solidFill>
              <a:srgbClr val="A29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0" name="等腰三角形 49"/>
            <p:cNvSpPr/>
            <p:nvPr/>
          </p:nvSpPr>
          <p:spPr>
            <a:xfrm>
              <a:off x="6817526" y="4519487"/>
              <a:ext cx="121374" cy="104633"/>
            </a:xfrm>
            <a:prstGeom prst="triangle">
              <a:avLst/>
            </a:prstGeom>
            <a:solidFill>
              <a:srgbClr val="231F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8220036" y="4732283"/>
            <a:ext cx="3528392" cy="1825374"/>
            <a:chOff x="8220036" y="4732283"/>
            <a:chExt cx="3528392" cy="1825374"/>
          </a:xfrm>
        </p:grpSpPr>
        <p:sp>
          <p:nvSpPr>
            <p:cNvPr id="47" name="文本框 46"/>
            <p:cNvSpPr txBox="1"/>
            <p:nvPr/>
          </p:nvSpPr>
          <p:spPr>
            <a:xfrm>
              <a:off x="8256040" y="4732283"/>
              <a:ext cx="345638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 smtClean="0">
                  <a:latin typeface="华文细黑" panose="02010600040101010101" pitchFamily="2" charset="-122"/>
                  <a:ea typeface="华文细黑" panose="02010600040101010101" pitchFamily="2" charset="-122"/>
                </a:rPr>
                <a:t>03.</a:t>
              </a:r>
              <a:r>
                <a:rPr lang="zh-CN" altLang="en-US" sz="2000" b="1" dirty="0">
                  <a:latin typeface="华文细黑" panose="02010600040101010101" pitchFamily="2" charset="-122"/>
                  <a:ea typeface="华文细黑" panose="02010600040101010101" pitchFamily="2" charset="-122"/>
                </a:rPr>
                <a:t>轻工业协</a:t>
              </a:r>
              <a:r>
                <a:rPr lang="zh-CN" altLang="en-US" sz="2000" b="1" dirty="0" smtClean="0">
                  <a:latin typeface="华文细黑" panose="02010600040101010101" pitchFamily="2" charset="-122"/>
                  <a:ea typeface="华文细黑" panose="02010600040101010101" pitchFamily="2" charset="-122"/>
                </a:rPr>
                <a:t>作</a:t>
              </a:r>
              <a:endParaRPr lang="zh-CN" altLang="en-US" sz="2000" b="1" dirty="0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48" name="文本框 47"/>
            <p:cNvSpPr txBox="1"/>
            <p:nvPr/>
          </p:nvSpPr>
          <p:spPr>
            <a:xfrm>
              <a:off x="8220036" y="5172662"/>
              <a:ext cx="3528392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400" b="1" dirty="0">
                  <a:latin typeface="华文细黑" panose="02010600040101010101" pitchFamily="2" charset="-122"/>
                  <a:ea typeface="华文细黑" panose="02010600040101010101" pitchFamily="2" charset="-122"/>
                </a:rPr>
                <a:t>高精度特点使其可以代替人工在类目分拣、重复测试、产品协同组装、规避危险生产程序等方面，帮助中小型制造企业完成定制化需求。</a:t>
              </a:r>
            </a:p>
          </p:txBody>
        </p:sp>
      </p:grpSp>
      <p:grpSp>
        <p:nvGrpSpPr>
          <p:cNvPr id="52" name="组合 51"/>
          <p:cNvGrpSpPr/>
          <p:nvPr/>
        </p:nvGrpSpPr>
        <p:grpSpPr>
          <a:xfrm flipV="1">
            <a:off x="2073629" y="4293096"/>
            <a:ext cx="268283" cy="231278"/>
            <a:chOff x="6744072" y="4437112"/>
            <a:chExt cx="268282" cy="231278"/>
          </a:xfrm>
        </p:grpSpPr>
        <p:sp>
          <p:nvSpPr>
            <p:cNvPr id="55" name="等腰三角形 54"/>
            <p:cNvSpPr/>
            <p:nvPr/>
          </p:nvSpPr>
          <p:spPr>
            <a:xfrm>
              <a:off x="6744072" y="4437112"/>
              <a:ext cx="268282" cy="231278"/>
            </a:xfrm>
            <a:prstGeom prst="triangle">
              <a:avLst/>
            </a:prstGeom>
            <a:solidFill>
              <a:srgbClr val="A29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64" name="等腰三角形 63"/>
            <p:cNvSpPr/>
            <p:nvPr/>
          </p:nvSpPr>
          <p:spPr>
            <a:xfrm>
              <a:off x="6817526" y="4519487"/>
              <a:ext cx="121374" cy="104633"/>
            </a:xfrm>
            <a:prstGeom prst="triangle">
              <a:avLst/>
            </a:prstGeom>
            <a:solidFill>
              <a:srgbClr val="231F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443572" y="4732283"/>
            <a:ext cx="3528392" cy="1825374"/>
            <a:chOff x="443572" y="4732283"/>
            <a:chExt cx="3528392" cy="1825374"/>
          </a:xfrm>
        </p:grpSpPr>
        <p:sp>
          <p:nvSpPr>
            <p:cNvPr id="53" name="文本框 52"/>
            <p:cNvSpPr txBox="1"/>
            <p:nvPr/>
          </p:nvSpPr>
          <p:spPr>
            <a:xfrm>
              <a:off x="479576" y="4732283"/>
              <a:ext cx="345638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 smtClean="0">
                  <a:latin typeface="华文细黑" panose="02010600040101010101" pitchFamily="2" charset="-122"/>
                  <a:ea typeface="华文细黑" panose="02010600040101010101" pitchFamily="2" charset="-122"/>
                </a:rPr>
                <a:t>01.</a:t>
              </a:r>
              <a:r>
                <a:rPr lang="zh-CN" altLang="en-US" sz="2000" b="1" dirty="0" smtClean="0">
                  <a:latin typeface="华文细黑" panose="02010600040101010101" pitchFamily="2" charset="-122"/>
                  <a:ea typeface="华文细黑" panose="02010600040101010101" pitchFamily="2" charset="-122"/>
                </a:rPr>
                <a:t>教育</a:t>
              </a:r>
              <a:endParaRPr lang="zh-CN" altLang="en-US" sz="2000" b="1" dirty="0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54" name="文本框 53"/>
            <p:cNvSpPr txBox="1"/>
            <p:nvPr/>
          </p:nvSpPr>
          <p:spPr>
            <a:xfrm>
              <a:off x="443572" y="5172662"/>
              <a:ext cx="3528392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400" b="1" dirty="0">
                  <a:latin typeface="华文细黑" panose="02010600040101010101" pitchFamily="2" charset="-122"/>
                  <a:ea typeface="华文细黑"/>
                </a:rPr>
                <a:t>支</a:t>
              </a:r>
              <a:r>
                <a:rPr lang="zh-CN" altLang="en-US" sz="1400" b="1" dirty="0" smtClean="0">
                  <a:latin typeface="华文细黑" panose="02010600040101010101" pitchFamily="2" charset="-122"/>
                  <a:ea typeface="华文细黑"/>
                </a:rPr>
                <a:t>持多种操作方式，支持二次开发以及价格合理等特点，配合完整的教学计划不仅可以为老师提供教学工具，还可以培养学生动手能力、独立思考与兴趣方面。</a:t>
              </a:r>
              <a:endParaRPr lang="zh-CN" altLang="en-US" sz="1400" b="1" dirty="0">
                <a:latin typeface="华文细黑" panose="02010600040101010101" pitchFamily="2" charset="-122"/>
                <a:ea typeface="华文细黑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7125238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8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8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8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8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8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8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7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8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8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8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8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8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8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7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8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8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8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8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8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8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 txBox="1"/>
          <p:nvPr>
            <p:custDataLst>
              <p:tags r:id="rId2"/>
            </p:custDataLst>
          </p:nvPr>
        </p:nvSpPr>
        <p:spPr>
          <a:xfrm>
            <a:off x="831850" y="4432075"/>
            <a:ext cx="10515600" cy="83185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1000"/>
              </a:spcBef>
            </a:pPr>
            <a:r>
              <a:rPr lang="zh-CN" altLang="en-US" sz="2800" b="1" dirty="0" smtClean="0">
                <a:latin typeface="华文细黑" charset="0"/>
                <a:ea typeface="华文细黑" charset="0"/>
              </a:rPr>
              <a:t>中小学教</a:t>
            </a:r>
            <a:r>
              <a:rPr lang="zh-CN" altLang="en-US" sz="2800" b="1" dirty="0">
                <a:latin typeface="华文细黑" charset="0"/>
                <a:ea typeface="华文细黑" charset="0"/>
              </a:rPr>
              <a:t>育</a:t>
            </a:r>
          </a:p>
        </p:txBody>
      </p:sp>
      <p:sp>
        <p:nvSpPr>
          <p:cNvPr id="8" name="文本占位符 2"/>
          <p:cNvSpPr txBox="1"/>
          <p:nvPr>
            <p:custDataLst>
              <p:tags r:id="rId3"/>
            </p:custDataLst>
          </p:nvPr>
        </p:nvSpPr>
        <p:spPr>
          <a:xfrm>
            <a:off x="831850" y="5311222"/>
            <a:ext cx="10515600" cy="122357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zh-CN" altLang="en-US" sz="1800" dirty="0">
                <a:solidFill>
                  <a:schemeClr val="tx1"/>
                </a:solidFill>
                <a:latin typeface="华文细黑" charset="0"/>
                <a:ea typeface="华文细黑" charset="0"/>
                <a:cs typeface="+mj-cs"/>
              </a:rPr>
              <a:t>小孩子可作为学习知识，亲自体验工业，设计和编程乐趣，完整的上位机编程配合下位机，通过源码，借助库函数，可让学生在程序框架内上手操作。同时，Dobot兼顾娱乐性，多达7种控制方式最大程度的释放小孩子的创造力。</a:t>
            </a:r>
          </a:p>
        </p:txBody>
      </p:sp>
      <p:pic>
        <p:nvPicPr>
          <p:cNvPr id="3" name="图片 2" descr="Child-play-with-paint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47570" y="193675"/>
            <a:ext cx="7747000" cy="435927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 txBox="1"/>
          <p:nvPr>
            <p:custDataLst>
              <p:tags r:id="rId2"/>
            </p:custDataLst>
          </p:nvPr>
        </p:nvSpPr>
        <p:spPr>
          <a:xfrm>
            <a:off x="831850" y="4432075"/>
            <a:ext cx="10515600" cy="83185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1000"/>
              </a:spcBef>
            </a:pPr>
            <a:r>
              <a:rPr lang="zh-CN" altLang="en-US" sz="2800" b="1" dirty="0" smtClean="0">
                <a:latin typeface="华文细黑" charset="0"/>
                <a:ea typeface="华文细黑" charset="0"/>
              </a:rPr>
              <a:t>大学教</a:t>
            </a:r>
            <a:r>
              <a:rPr lang="zh-CN" altLang="en-US" sz="2800" b="1" dirty="0">
                <a:latin typeface="华文细黑" charset="0"/>
                <a:ea typeface="华文细黑" charset="0"/>
              </a:rPr>
              <a:t>育</a:t>
            </a:r>
          </a:p>
        </p:txBody>
      </p:sp>
      <p:sp>
        <p:nvSpPr>
          <p:cNvPr id="8" name="文本占位符 2"/>
          <p:cNvSpPr txBox="1"/>
          <p:nvPr>
            <p:custDataLst>
              <p:tags r:id="rId3"/>
            </p:custDataLst>
          </p:nvPr>
        </p:nvSpPr>
        <p:spPr>
          <a:xfrm>
            <a:off x="831850" y="5311222"/>
            <a:ext cx="10515600" cy="122357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zh-CN" sz="1800" dirty="0" err="1">
                <a:solidFill>
                  <a:schemeClr val="tx1"/>
                </a:solidFill>
                <a:latin typeface="华文细黑" charset="0"/>
                <a:ea typeface="华文细黑" charset="0"/>
                <a:cs typeface="+mj-cs"/>
              </a:rPr>
              <a:t>Dobot</a:t>
            </a:r>
            <a:r>
              <a:rPr lang="zh-CN" altLang="en-US" sz="1800" dirty="0">
                <a:solidFill>
                  <a:schemeClr val="tx1"/>
                </a:solidFill>
                <a:latin typeface="华文细黑" charset="0"/>
                <a:ea typeface="华文细黑" charset="0"/>
                <a:cs typeface="+mj-cs"/>
              </a:rPr>
              <a:t>可编程性、可拓展性以及可操作性可以使其在大学教育领域大放异彩，学生可以自己拆卸组装机器，自己编程开发软件，底座和末端都可根据自己的想法去改造，在学生了解机电一体化、机械结构与电脑编程等方面充分发挥作用</a:t>
            </a:r>
            <a:r>
              <a:rPr lang="zh-CN" altLang="en-US" sz="1800" dirty="0" smtClean="0">
                <a:latin typeface="华文细黑" charset="0"/>
                <a:ea typeface="华文细黑" charset="0"/>
              </a:rPr>
              <a:t>。</a:t>
            </a:r>
            <a:endParaRPr lang="zh-CN" altLang="en-US" sz="1800" dirty="0">
              <a:latin typeface="华文细黑" charset="0"/>
              <a:ea typeface="华文细黑" charset="0"/>
            </a:endParaRPr>
          </a:p>
          <a:p>
            <a:pPr>
              <a:lnSpc>
                <a:spcPct val="100000"/>
              </a:lnSpc>
            </a:pPr>
            <a:endParaRPr lang="zh-CN" altLang="en-US" sz="1800" dirty="0">
              <a:solidFill>
                <a:schemeClr val="tx1"/>
              </a:solidFill>
              <a:latin typeface="华文细黑" charset="0"/>
              <a:ea typeface="华文细黑" charset="0"/>
              <a:cs typeface="+mj-cs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1897" y="193675"/>
            <a:ext cx="7031420" cy="435927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08013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 txBox="1"/>
          <p:nvPr>
            <p:custDataLst>
              <p:tags r:id="rId2"/>
            </p:custDataLst>
          </p:nvPr>
        </p:nvSpPr>
        <p:spPr>
          <a:xfrm>
            <a:off x="831850" y="4413333"/>
            <a:ext cx="10515600" cy="89789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1000"/>
              </a:spcBef>
            </a:pPr>
            <a:r>
              <a:rPr lang="zh-CN" altLang="en-US" sz="2800" b="1" dirty="0">
                <a:latin typeface="华文细黑" charset="0"/>
                <a:ea typeface="华文细黑" charset="0"/>
              </a:rPr>
              <a:t>创客</a:t>
            </a:r>
          </a:p>
        </p:txBody>
      </p:sp>
      <p:sp>
        <p:nvSpPr>
          <p:cNvPr id="8" name="文本占位符 2"/>
          <p:cNvSpPr txBox="1"/>
          <p:nvPr>
            <p:custDataLst>
              <p:tags r:id="rId3"/>
            </p:custDataLst>
          </p:nvPr>
        </p:nvSpPr>
        <p:spPr>
          <a:xfrm>
            <a:off x="831850" y="5461000"/>
            <a:ext cx="10515600" cy="7175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 dirty="0">
                <a:solidFill>
                  <a:schemeClr val="tx1"/>
                </a:solidFill>
                <a:latin typeface="华文细黑" charset="0"/>
                <a:ea typeface="华文细黑" charset="0"/>
                <a:cs typeface="+mj-cs"/>
              </a:rPr>
              <a:t>作为DIY爱好者的创作工具，可用在创客创意的二次开发。创客的创意是无限的，平衡车加上机械臂？甚至无人机上也可以加上机械臂空中作业...</a:t>
            </a:r>
          </a:p>
        </p:txBody>
      </p:sp>
      <p:pic>
        <p:nvPicPr>
          <p:cNvPr id="2" name="图片 1" descr="amsteelwork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4085" y="194310"/>
            <a:ext cx="7747635" cy="43688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6024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preset"/>
  <p:tag name="KSO_WM_TEMPLATE_INDEX" val="1"/>
  <p:tag name="KSO_WM_UNIT_TYPE" val="a"/>
  <p:tag name="KSO_WM_UNIT_INDEX" val="1"/>
  <p:tag name="KSO_WM_UNIT_ID" val="150995208*a*1"/>
  <p:tag name="KSO_WM_UNIT_CLEAR" val="1"/>
  <p:tag name="KSO_WM_UNIT_LAYERLEVEL" val="1"/>
  <p:tag name="KSO_WM_UNIT_VALUE" val="30"/>
  <p:tag name="KSO_WM_UNIT_ISCONTENTSTITLE" val="0"/>
  <p:tag name="KSO_WM_UNIT_HIGHLIGHT" val="0"/>
  <p:tag name="KSO_WM_UNIT_COMPATIBLE" val="0"/>
  <p:tag name="KSO_WM_BEAUTIFY_FLAG" val="#wm#"/>
  <p:tag name="KSO_WM_UNIT_PRESET_TEXT" val="请在此处添加标题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preset"/>
  <p:tag name="KSO_WM_TEMPLATE_INDEX" val="1"/>
  <p:tag name="KSO_WM_UNIT_TYPE" val="b"/>
  <p:tag name="KSO_WM_UNIT_INDEX" val="1"/>
  <p:tag name="KSO_WM_UNIT_ID" val="150995208*b*1"/>
  <p:tag name="KSO_WM_UNIT_CLEAR" val="1"/>
  <p:tag name="KSO_WM_UNIT_LAYERLEVEL" val="1"/>
  <p:tag name="KSO_WM_UNIT_VALUE" val="80"/>
  <p:tag name="KSO_WM_UNIT_ISCONTENTSTITLE" val="0"/>
  <p:tag name="KSO_WM_UNIT_HIGHLIGHT" val="0"/>
  <p:tag name="KSO_WM_UNIT_COMPATIBLE" val="0"/>
  <p:tag name="KSO_WM_BEAUTIFY_FLAG" val="#wm#"/>
  <p:tag name="KSO_WM_UNIT_PRESET_TEXT" val="请在此处添加副标题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150995208"/>
  <p:tag name="KSO_WM_SLIDE_INDEX" val="1"/>
  <p:tag name="KSO_WM_SLIDE_ITEM_CNT" val="3"/>
  <p:tag name="KSO_WM_SLIDE_LAYOUT" val="a_b_d"/>
  <p:tag name="KSO_WM_SLIDE_LAYOUT_CNT" val="1_1_1"/>
  <p:tag name="KSO_WM_SLIDE_TYPE" val="title"/>
  <p:tag name="KSO_WM_BEAUTIFY_FLAG" val="#wm#"/>
  <p:tag name="KSO_WM_TEMPLATE_CATEGORY" val="preset"/>
  <p:tag name="KSO_WM_TEMPLATE_INDEX" val="1"/>
  <p:tag name="KSO_WM_TAG_VERSION" val="1.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preset"/>
  <p:tag name="KSO_WM_TEMPLATE_INDEX" val="1"/>
  <p:tag name="KSO_WM_UNIT_TYPE" val="a"/>
  <p:tag name="KSO_WM_UNIT_INDEX" val="1"/>
  <p:tag name="KSO_WM_UNIT_ID" val="150995208*a*1"/>
  <p:tag name="KSO_WM_UNIT_CLEAR" val="1"/>
  <p:tag name="KSO_WM_UNIT_LAYERLEVEL" val="1"/>
  <p:tag name="KSO_WM_UNIT_VALUE" val="30"/>
  <p:tag name="KSO_WM_UNIT_ISCONTENTSTITLE" val="0"/>
  <p:tag name="KSO_WM_UNIT_HIGHLIGHT" val="0"/>
  <p:tag name="KSO_WM_UNIT_COMPATIBLE" val="0"/>
  <p:tag name="KSO_WM_BEAUTIFY_FLAG" val="#wm#"/>
  <p:tag name="KSO_WM_UNIT_PRESET_TEXT" val="请在此处添加标题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preset"/>
  <p:tag name="KSO_WM_TEMPLATE_INDEX" val="1"/>
  <p:tag name="KSO_WM_UNIT_TYPE" val="b"/>
  <p:tag name="KSO_WM_UNIT_INDEX" val="1"/>
  <p:tag name="KSO_WM_UNIT_ID" val="150995208*b*1"/>
  <p:tag name="KSO_WM_UNIT_CLEAR" val="1"/>
  <p:tag name="KSO_WM_UNIT_LAYERLEVEL" val="1"/>
  <p:tag name="KSO_WM_UNIT_VALUE" val="80"/>
  <p:tag name="KSO_WM_UNIT_ISCONTENTSTITLE" val="0"/>
  <p:tag name="KSO_WM_UNIT_HIGHLIGHT" val="0"/>
  <p:tag name="KSO_WM_UNIT_COMPATIBLE" val="0"/>
  <p:tag name="KSO_WM_BEAUTIFY_FLAG" val="#wm#"/>
  <p:tag name="KSO_WM_UNIT_PRESET_TEXT" val="请在此处添加副标题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150995208"/>
  <p:tag name="KSO_WM_SLIDE_INDEX" val="1"/>
  <p:tag name="KSO_WM_SLIDE_ITEM_CNT" val="3"/>
  <p:tag name="KSO_WM_SLIDE_LAYOUT" val="a_b_d"/>
  <p:tag name="KSO_WM_SLIDE_LAYOUT_CNT" val="1_1_1"/>
  <p:tag name="KSO_WM_SLIDE_TYPE" val="title"/>
  <p:tag name="KSO_WM_BEAUTIFY_FLAG" val="#wm#"/>
  <p:tag name="KSO_WM_TEMPLATE_CATEGORY" val="preset"/>
  <p:tag name="KSO_WM_TEMPLATE_INDEX" val="1"/>
  <p:tag name="KSO_WM_TAG_VERSION" val="1.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preset"/>
  <p:tag name="KSO_WM_TEMPLATE_INDEX" val="1"/>
  <p:tag name="KSO_WM_UNIT_TYPE" val="a"/>
  <p:tag name="KSO_WM_UNIT_INDEX" val="1"/>
  <p:tag name="KSO_WM_UNIT_ID" val="150995208*a*1"/>
  <p:tag name="KSO_WM_UNIT_CLEAR" val="1"/>
  <p:tag name="KSO_WM_UNIT_LAYERLEVEL" val="1"/>
  <p:tag name="KSO_WM_UNIT_VALUE" val="30"/>
  <p:tag name="KSO_WM_UNIT_ISCONTENTSTITLE" val="0"/>
  <p:tag name="KSO_WM_UNIT_HIGHLIGHT" val="0"/>
  <p:tag name="KSO_WM_UNIT_COMPATIBLE" val="0"/>
  <p:tag name="KSO_WM_BEAUTIFY_FLAG" val="#wm#"/>
  <p:tag name="KSO_WM_UNIT_PRESET_TEXT" val="请在此处添加标题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preset"/>
  <p:tag name="KSO_WM_TEMPLATE_INDEX" val="1"/>
  <p:tag name="KSO_WM_UNIT_TYPE" val="b"/>
  <p:tag name="KSO_WM_UNIT_INDEX" val="1"/>
  <p:tag name="KSO_WM_UNIT_ID" val="150995208*b*1"/>
  <p:tag name="KSO_WM_UNIT_CLEAR" val="1"/>
  <p:tag name="KSO_WM_UNIT_LAYERLEVEL" val="1"/>
  <p:tag name="KSO_WM_UNIT_VALUE" val="80"/>
  <p:tag name="KSO_WM_UNIT_ISCONTENTSTITLE" val="0"/>
  <p:tag name="KSO_WM_UNIT_HIGHLIGHT" val="0"/>
  <p:tag name="KSO_WM_UNIT_COMPATIBLE" val="0"/>
  <p:tag name="KSO_WM_BEAUTIFY_FLAG" val="#wm#"/>
  <p:tag name="KSO_WM_UNIT_PRESET_TEXT" val="请在此处添加副标题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150995208"/>
  <p:tag name="KSO_WM_SLIDE_INDEX" val="1"/>
  <p:tag name="KSO_WM_SLIDE_ITEM_CNT" val="3"/>
  <p:tag name="KSO_WM_SLIDE_LAYOUT" val="a_b_d"/>
  <p:tag name="KSO_WM_SLIDE_LAYOUT_CNT" val="1_1_1"/>
  <p:tag name="KSO_WM_SLIDE_TYPE" val="title"/>
  <p:tag name="KSO_WM_BEAUTIFY_FLAG" val="#wm#"/>
  <p:tag name="KSO_WM_TEMPLATE_CATEGORY" val="preset"/>
  <p:tag name="KSO_WM_TEMPLATE_INDEX" val="1"/>
  <p:tag name="KSO_WM_TAG_VERSION" val="1.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preset"/>
  <p:tag name="KSO_WM_TEMPLATE_INDEX" val="1"/>
  <p:tag name="KSO_WM_UNIT_TYPE" val="a"/>
  <p:tag name="KSO_WM_UNIT_INDEX" val="1"/>
  <p:tag name="KSO_WM_UNIT_ID" val="150995208*a*1"/>
  <p:tag name="KSO_WM_UNIT_CLEAR" val="1"/>
  <p:tag name="KSO_WM_UNIT_LAYERLEVEL" val="1"/>
  <p:tag name="KSO_WM_UNIT_VALUE" val="30"/>
  <p:tag name="KSO_WM_UNIT_ISCONTENTSTITLE" val="0"/>
  <p:tag name="KSO_WM_UNIT_HIGHLIGHT" val="0"/>
  <p:tag name="KSO_WM_UNIT_COMPATIBLE" val="0"/>
  <p:tag name="KSO_WM_BEAUTIFY_FLAG" val="#wm#"/>
  <p:tag name="KSO_WM_UNIT_PRESET_TEXT" val="请在此处添加标题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150995238"/>
  <p:tag name="KSO_WM_SLIDE_INDEX" val="5"/>
  <p:tag name="KSO_WM_SLIDE_ITEM_CNT" val="3"/>
  <p:tag name="KSO_WM_SLIDE_LAYOUT" val="l"/>
  <p:tag name="KSO_WM_SLIDE_LAYOUT_CNT" val="1"/>
  <p:tag name="KSO_WM_SLIDE_TYPE" val="text"/>
  <p:tag name="KSO_WM_BEAUTIFY_FLAG" val="#wm#"/>
  <p:tag name="KSO_WM_SLIDE_POSITION" val="82*78"/>
  <p:tag name="KSO_WM_SLIDE_SIZE" val="792*391"/>
  <p:tag name="KSO_WM_TEMPLATE_CATEGORY" val="preset"/>
  <p:tag name="KSO_WM_TEMPLATE_INDEX" val="1"/>
  <p:tag name="KSO_WM_TAG_VERSION" val="1.0"/>
  <p:tag name="KSO_WM_DIAGRAM_GROUP_CODE" val="第三组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preset"/>
  <p:tag name="KSO_WM_TEMPLATE_INDEX" val="1"/>
  <p:tag name="KSO_WM_UNIT_TYPE" val="b"/>
  <p:tag name="KSO_WM_UNIT_INDEX" val="1"/>
  <p:tag name="KSO_WM_UNIT_ID" val="150995208*b*1"/>
  <p:tag name="KSO_WM_UNIT_CLEAR" val="1"/>
  <p:tag name="KSO_WM_UNIT_LAYERLEVEL" val="1"/>
  <p:tag name="KSO_WM_UNIT_VALUE" val="80"/>
  <p:tag name="KSO_WM_UNIT_ISCONTENTSTITLE" val="0"/>
  <p:tag name="KSO_WM_UNIT_HIGHLIGHT" val="0"/>
  <p:tag name="KSO_WM_UNIT_COMPATIBLE" val="0"/>
  <p:tag name="KSO_WM_BEAUTIFY_FLAG" val="#wm#"/>
  <p:tag name="KSO_WM_UNIT_PRESET_TEXT" val="请在此处添加副标题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150995265"/>
  <p:tag name="KSO_WM_SLIDE_INDEX" val="28"/>
  <p:tag name="KSO_WM_SLIDE_ITEM_CNT" val="4"/>
  <p:tag name="KSO_WM_SLIDE_LAYOUT" val="l"/>
  <p:tag name="KSO_WM_SLIDE_LAYOUT_CNT" val="1"/>
  <p:tag name="KSO_WM_SLIDE_TYPE" val="contents"/>
  <p:tag name="KSO_WM_BEAUTIFY_FLAG" val="#wm#"/>
  <p:tag name="KSO_WM_TEMPLATE_CATEGORY" val="preset"/>
  <p:tag name="KSO_WM_TEMPLATE_INDEX" val="1"/>
  <p:tag name="KSO_WM_TAG_VERSION" val="1.0"/>
  <p:tag name="KSO_WM_DIAGRAM_GROUP_CODE" val="第七组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preset"/>
  <p:tag name="KSO_WM_TEMPLATE_INDEX" val="1"/>
  <p:tag name="KSO_WM_UNIT_TYPE" val="l_i"/>
  <p:tag name="KSO_WM_UNIT_INDEX" val="1_1"/>
  <p:tag name="KSO_WM_UNIT_ID" val="150995265*l_i*1_1"/>
  <p:tag name="KSO_WM_UNIT_CLEAR" val="1"/>
  <p:tag name="KSO_WM_UNIT_LAYERLEVEL" val="1_1"/>
  <p:tag name="KSO_WM_BEAUTIFY_FLAG" val="#wm#"/>
  <p:tag name="KSO_WM_DIAGRAM_GROUP_CODE" val="第七组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preset"/>
  <p:tag name="KSO_WM_TEMPLATE_INDEX" val="1"/>
  <p:tag name="KSO_WM_UNIT_TYPE" val="l_i"/>
  <p:tag name="KSO_WM_UNIT_INDEX" val="1_2"/>
  <p:tag name="KSO_WM_UNIT_ID" val="150995265*l_i*1_2"/>
  <p:tag name="KSO_WM_UNIT_CLEAR" val="1"/>
  <p:tag name="KSO_WM_UNIT_LAYERLEVEL" val="1_1"/>
  <p:tag name="KSO_WM_BEAUTIFY_FLAG" val="#wm#"/>
  <p:tag name="KSO_WM_DIAGRAM_GROUP_CODE" val="第七组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preset"/>
  <p:tag name="KSO_WM_TEMPLATE_INDEX" val="1"/>
  <p:tag name="KSO_WM_UNIT_TYPE" val="l_i"/>
  <p:tag name="KSO_WM_UNIT_INDEX" val="1_3"/>
  <p:tag name="KSO_WM_UNIT_ID" val="150995265*l_i*1_3"/>
  <p:tag name="KSO_WM_UNIT_CLEAR" val="1"/>
  <p:tag name="KSO_WM_UNIT_LAYERLEVEL" val="1_1"/>
  <p:tag name="KSO_WM_BEAUTIFY_FLAG" val="#wm#"/>
  <p:tag name="KSO_WM_DIAGRAM_GROUP_CODE" val="第七组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preset"/>
  <p:tag name="KSO_WM_TEMPLATE_INDEX" val="1"/>
  <p:tag name="KSO_WM_UNIT_TYPE" val="l_i"/>
  <p:tag name="KSO_WM_UNIT_INDEX" val="1_4"/>
  <p:tag name="KSO_WM_UNIT_ID" val="150995265*l_i*1_4"/>
  <p:tag name="KSO_WM_UNIT_CLEAR" val="1"/>
  <p:tag name="KSO_WM_UNIT_LAYERLEVEL" val="1_1"/>
  <p:tag name="KSO_WM_BEAUTIFY_FLAG" val="#wm#"/>
  <p:tag name="KSO_WM_DIAGRAM_GROUP_CODE" val="第七组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preset"/>
  <p:tag name="KSO_WM_TEMPLATE_INDEX" val="1"/>
  <p:tag name="KSO_WM_UNIT_TYPE" val="l_h_f"/>
  <p:tag name="KSO_WM_UNIT_INDEX" val="1_1_1"/>
  <p:tag name="KSO_WM_UNIT_ID" val="150995265*l_h_f*1_1_1"/>
  <p:tag name="KSO_WM_UNIT_CLEAR" val="1"/>
  <p:tag name="KSO_WM_UNIT_LAYERLEVEL" val="1_1_1"/>
  <p:tag name="KSO_WM_UNIT_VALUE" val="40"/>
  <p:tag name="KSO_WM_UNIT_HIGHLIGHT" val="0"/>
  <p:tag name="KSO_WM_UNIT_COMPATIBLE" val="0"/>
  <p:tag name="KSO_WM_UNIT_PRESET_TEXT" val="请在此处添加文本"/>
  <p:tag name="KSO_WM_BEAUTIFY_FLAG" val="#wm#"/>
  <p:tag name="KSO_WM_DIAGRAM_GROUP_CODE" val="第七组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preset"/>
  <p:tag name="KSO_WM_TEMPLATE_INDEX" val="1"/>
  <p:tag name="KSO_WM_UNIT_TYPE" val="l_h_f"/>
  <p:tag name="KSO_WM_UNIT_INDEX" val="1_2_1"/>
  <p:tag name="KSO_WM_UNIT_ID" val="150995265*l_h_f*1_2_1"/>
  <p:tag name="KSO_WM_UNIT_CLEAR" val="1"/>
  <p:tag name="KSO_WM_UNIT_LAYERLEVEL" val="1_1_1"/>
  <p:tag name="KSO_WM_UNIT_VALUE" val="40"/>
  <p:tag name="KSO_WM_UNIT_HIGHLIGHT" val="0"/>
  <p:tag name="KSO_WM_UNIT_COMPATIBLE" val="0"/>
  <p:tag name="KSO_WM_UNIT_PRESET_TEXT" val="请在此处添加文本"/>
  <p:tag name="KSO_WM_BEAUTIFY_FLAG" val="#wm#"/>
  <p:tag name="KSO_WM_DIAGRAM_GROUP_CODE" val="第七组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preset"/>
  <p:tag name="KSO_WM_TEMPLATE_INDEX" val="1"/>
  <p:tag name="KSO_WM_UNIT_TYPE" val="l_h_f"/>
  <p:tag name="KSO_WM_UNIT_INDEX" val="1_3_1"/>
  <p:tag name="KSO_WM_UNIT_ID" val="150995265*l_h_f*1_3_1"/>
  <p:tag name="KSO_WM_UNIT_CLEAR" val="1"/>
  <p:tag name="KSO_WM_UNIT_LAYERLEVEL" val="1_1_1"/>
  <p:tag name="KSO_WM_UNIT_VALUE" val="40"/>
  <p:tag name="KSO_WM_UNIT_HIGHLIGHT" val="0"/>
  <p:tag name="KSO_WM_UNIT_COMPATIBLE" val="0"/>
  <p:tag name="KSO_WM_UNIT_PRESET_TEXT" val="请在此处添加文本"/>
  <p:tag name="KSO_WM_BEAUTIFY_FLAG" val="#wm#"/>
  <p:tag name="KSO_WM_DIAGRAM_GROUP_CODE" val="第七组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preset"/>
  <p:tag name="KSO_WM_TEMPLATE_INDEX" val="1"/>
  <p:tag name="KSO_WM_UNIT_TYPE" val="l_h_f"/>
  <p:tag name="KSO_WM_UNIT_INDEX" val="1_4_1"/>
  <p:tag name="KSO_WM_UNIT_ID" val="150995265*l_h_f*1_4_1"/>
  <p:tag name="KSO_WM_UNIT_CLEAR" val="1"/>
  <p:tag name="KSO_WM_UNIT_LAYERLEVEL" val="1_1_1"/>
  <p:tag name="KSO_WM_UNIT_VALUE" val="40"/>
  <p:tag name="KSO_WM_UNIT_HIGHLIGHT" val="0"/>
  <p:tag name="KSO_WM_UNIT_COMPATIBLE" val="0"/>
  <p:tag name="KSO_WM_UNIT_PRESET_TEXT" val="请在此处添加文本"/>
  <p:tag name="KSO_WM_BEAUTIFY_FLAG" val="#wm#"/>
  <p:tag name="KSO_WM_DIAGRAM_GROUP_CODE" val="第七组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preset"/>
  <p:tag name="KSO_WM_TEMPLATE_INDEX" val="1"/>
  <p:tag name="KSO_WM_UNIT_TYPE" val="l_h_f"/>
  <p:tag name="KSO_WM_UNIT_INDEX" val="1_1_1"/>
  <p:tag name="KSO_WM_UNIT_ID" val="150995238*l_h_f*1_1_1"/>
  <p:tag name="KSO_WM_UNIT_CLEAR" val="1"/>
  <p:tag name="KSO_WM_UNIT_LAYERLEVEL" val="1_1_1"/>
  <p:tag name="KSO_WM_UNIT_VALUE" val="108"/>
  <p:tag name="KSO_WM_UNIT_HIGHLIGHT" val="0"/>
  <p:tag name="KSO_WM_UNIT_COMPATIBLE" val="0"/>
  <p:tag name="KSO_WM_UNIT_PRESET_TEXT" val="请在此处添加文本"/>
  <p:tag name="KSO_WM_BEAUTIFY_FLAG" val="#wm#"/>
  <p:tag name="KSO_WM_DIAGRAM_GROUP_CODE" val="第三组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preset"/>
  <p:tag name="KSO_WM_TEMPLATE_INDEX" val="1"/>
  <p:tag name="KSO_WM_UNIT_TYPE" val="l_h_f"/>
  <p:tag name="KSO_WM_UNIT_INDEX" val="1_2_1"/>
  <p:tag name="KSO_WM_UNIT_ID" val="150995238*l_h_f*1_2_1"/>
  <p:tag name="KSO_WM_UNIT_CLEAR" val="1"/>
  <p:tag name="KSO_WM_UNIT_LAYERLEVEL" val="1_1_1"/>
  <p:tag name="KSO_WM_UNIT_VALUE" val="108"/>
  <p:tag name="KSO_WM_UNIT_HIGHLIGHT" val="0"/>
  <p:tag name="KSO_WM_UNIT_COMPATIBLE" val="0"/>
  <p:tag name="KSO_WM_UNIT_PRESET_TEXT" val="请在此处添加文本"/>
  <p:tag name="KSO_WM_BEAUTIFY_FLAG" val="#wm#"/>
  <p:tag name="KSO_WM_DIAGRAM_GROUP_CODE" val="第三组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preset"/>
  <p:tag name="KSO_WM_TEMPLATE_INDEX" val="1"/>
  <p:tag name="KSO_WM_UNIT_TYPE" val="l_h_f"/>
  <p:tag name="KSO_WM_UNIT_INDEX" val="1_3_1"/>
  <p:tag name="KSO_WM_UNIT_ID" val="150995238*l_h_f*1_3_1"/>
  <p:tag name="KSO_WM_UNIT_CLEAR" val="1"/>
  <p:tag name="KSO_WM_UNIT_LAYERLEVEL" val="1_1_1"/>
  <p:tag name="KSO_WM_UNIT_VALUE" val="108"/>
  <p:tag name="KSO_WM_UNIT_HIGHLIGHT" val="0"/>
  <p:tag name="KSO_WM_UNIT_COMPATIBLE" val="0"/>
  <p:tag name="KSO_WM_UNIT_PRESET_TEXT" val="请在此处添加文本"/>
  <p:tag name="KSO_WM_BEAUTIFY_FLAG" val="#wm#"/>
  <p:tag name="KSO_WM_DIAGRAM_GROUP_CODE" val="第三组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preset"/>
  <p:tag name="KSO_WM_TEMPLATE_INDEX" val="1"/>
  <p:tag name="KSO_WM_UNIT_TYPE" val="l_h_a"/>
  <p:tag name="KSO_WM_UNIT_INDEX" val="1_1_1"/>
  <p:tag name="KSO_WM_UNIT_ID" val="150995238*l_h_a*1_1_1"/>
  <p:tag name="KSO_WM_UNIT_CLEAR" val="1"/>
  <p:tag name="KSO_WM_UNIT_LAYERLEVEL" val="1_1_1"/>
  <p:tag name="KSO_WM_UNIT_VALUE" val="18"/>
  <p:tag name="KSO_WM_UNIT_HIGHLIGHT" val="0"/>
  <p:tag name="KSO_WM_UNIT_COMPATIBLE" val="0"/>
  <p:tag name="KSO_WM_UNIT_PRESET_TEXT" val="在此添加小标题"/>
  <p:tag name="KSO_WM_BEAUTIFY_FLAG" val="#wm#"/>
  <p:tag name="KSO_WM_DIAGRAM_GROUP_CODE" val="第三组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preset"/>
  <p:tag name="KSO_WM_TEMPLATE_INDEX" val="1"/>
  <p:tag name="KSO_WM_UNIT_TYPE" val="l_h_a"/>
  <p:tag name="KSO_WM_UNIT_INDEX" val="1_2_1"/>
  <p:tag name="KSO_WM_UNIT_ID" val="150995238*l_h_a*1_2_1"/>
  <p:tag name="KSO_WM_UNIT_CLEAR" val="1"/>
  <p:tag name="KSO_WM_UNIT_LAYERLEVEL" val="1_1_1"/>
  <p:tag name="KSO_WM_UNIT_VALUE" val="18"/>
  <p:tag name="KSO_WM_UNIT_HIGHLIGHT" val="0"/>
  <p:tag name="KSO_WM_UNIT_COMPATIBLE" val="0"/>
  <p:tag name="KSO_WM_UNIT_PRESET_TEXT" val="在此添加小标题"/>
  <p:tag name="KSO_WM_BEAUTIFY_FLAG" val="#wm#"/>
  <p:tag name="KSO_WM_DIAGRAM_GROUP_CODE" val="第三组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preset"/>
  <p:tag name="KSO_WM_TEMPLATE_INDEX" val="1"/>
  <p:tag name="KSO_WM_UNIT_TYPE" val="l_h_a"/>
  <p:tag name="KSO_WM_UNIT_INDEX" val="1_3_1"/>
  <p:tag name="KSO_WM_UNIT_ID" val="150995238*l_h_a*1_3_1"/>
  <p:tag name="KSO_WM_UNIT_CLEAR" val="1"/>
  <p:tag name="KSO_WM_UNIT_LAYERLEVEL" val="1_1_1"/>
  <p:tag name="KSO_WM_UNIT_VALUE" val="18"/>
  <p:tag name="KSO_WM_UNIT_HIGHLIGHT" val="0"/>
  <p:tag name="KSO_WM_UNIT_COMPATIBLE" val="0"/>
  <p:tag name="KSO_WM_UNIT_PRESET_TEXT" val="在此添加小标题"/>
  <p:tag name="KSO_WM_BEAUTIFY_FLAG" val="#wm#"/>
  <p:tag name="KSO_WM_DIAGRAM_GROUP_CODE" val="第三组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150995208"/>
  <p:tag name="KSO_WM_SLIDE_INDEX" val="1"/>
  <p:tag name="KSO_WM_SLIDE_ITEM_CNT" val="3"/>
  <p:tag name="KSO_WM_SLIDE_LAYOUT" val="a_b_d"/>
  <p:tag name="KSO_WM_SLIDE_LAYOUT_CNT" val="1_1_1"/>
  <p:tag name="KSO_WM_SLIDE_TYPE" val="title"/>
  <p:tag name="KSO_WM_BEAUTIFY_FLAG" val="#wm#"/>
  <p:tag name="KSO_WM_TEMPLATE_CATEGORY" val="preset"/>
  <p:tag name="KSO_WM_TEMPLATE_INDEX" val="1"/>
  <p:tag name="KSO_WM_TAG_VERSION" val="1.0"/>
</p:tagLst>
</file>

<file path=ppt/theme/theme1.xml><?xml version="1.0" encoding="utf-8"?>
<a:theme xmlns:a="http://schemas.openxmlformats.org/drawingml/2006/main" name="2_Office 主题">
  <a:themeElements>
    <a:clrScheme name="自定义 151">
      <a:dk1>
        <a:srgbClr val="FFFFFF"/>
      </a:dk1>
      <a:lt1>
        <a:srgbClr val="000000"/>
      </a:lt1>
      <a:dk2>
        <a:srgbClr val="44546A"/>
      </a:dk2>
      <a:lt2>
        <a:srgbClr val="E7E6E6"/>
      </a:lt2>
      <a:accent1>
        <a:srgbClr val="D36861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黑体"/>
        <a:cs typeface=""/>
      </a:majorFont>
      <a:minorFont>
        <a:latin typeface="Arial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289</TotalTime>
  <Words>1580</Words>
  <Application>Microsoft Office PowerPoint</Application>
  <PresentationFormat>Custom</PresentationFormat>
  <Paragraphs>85</Paragraphs>
  <Slides>15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2_Office 主题</vt:lpstr>
      <vt:lpstr>Dobot项目展示</vt:lpstr>
      <vt:lpstr>Dobot是什么？</vt:lpstr>
      <vt:lpstr>产品亮点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贵不贵？</vt:lpstr>
      <vt:lpstr>Dobot &amp; Seeed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Dobot02</dc:creator>
  <cp:lastModifiedBy>Martinetong</cp:lastModifiedBy>
  <cp:revision>30</cp:revision>
  <dcterms:created xsi:type="dcterms:W3CDTF">2016-01-20T14:23:06Z</dcterms:created>
  <dcterms:modified xsi:type="dcterms:W3CDTF">2016-03-01T13:45:45Z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2052-10.1.0.5458</vt:lpwstr>
  </property>
</Properties>
</file>